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69" r:id="rId5"/>
  </p:sldMasterIdLst>
  <p:notesMasterIdLst>
    <p:notesMasterId r:id="rId33"/>
  </p:notesMasterIdLst>
  <p:handoutMasterIdLst>
    <p:handoutMasterId r:id="rId34"/>
  </p:handoutMasterIdLst>
  <p:sldIdLst>
    <p:sldId id="256" r:id="rId6"/>
    <p:sldId id="390" r:id="rId7"/>
    <p:sldId id="403" r:id="rId8"/>
    <p:sldId id="392" r:id="rId9"/>
    <p:sldId id="393" r:id="rId10"/>
    <p:sldId id="391" r:id="rId11"/>
    <p:sldId id="394" r:id="rId12"/>
    <p:sldId id="437" r:id="rId13"/>
    <p:sldId id="443" r:id="rId14"/>
    <p:sldId id="395" r:id="rId15"/>
    <p:sldId id="446" r:id="rId16"/>
    <p:sldId id="396" r:id="rId17"/>
    <p:sldId id="404" r:id="rId18"/>
    <p:sldId id="397" r:id="rId19"/>
    <p:sldId id="436" r:id="rId20"/>
    <p:sldId id="448" r:id="rId21"/>
    <p:sldId id="450" r:id="rId22"/>
    <p:sldId id="451" r:id="rId23"/>
    <p:sldId id="458" r:id="rId24"/>
    <p:sldId id="405" r:id="rId25"/>
    <p:sldId id="441" r:id="rId26"/>
    <p:sldId id="442" r:id="rId27"/>
    <p:sldId id="452" r:id="rId28"/>
    <p:sldId id="454" r:id="rId29"/>
    <p:sldId id="455" r:id="rId30"/>
    <p:sldId id="407" r:id="rId31"/>
    <p:sldId id="459" r:id="rId32"/>
  </p:sldIdLst>
  <p:sldSz cx="12192000" cy="6858000"/>
  <p:notesSz cx="6669088"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dra Hart"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2030"/>
    <a:srgbClr val="70FD4F"/>
    <a:srgbClr val="E840D8"/>
    <a:srgbClr val="616711"/>
    <a:srgbClr val="C9102E"/>
    <a:srgbClr val="000000"/>
    <a:srgbClr val="CF3020"/>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5" autoAdjust="0"/>
    <p:restoredTop sz="94660"/>
  </p:normalViewPr>
  <p:slideViewPr>
    <p:cSldViewPr snapToGrid="0">
      <p:cViewPr varScale="1">
        <p:scale>
          <a:sx n="119" d="100"/>
          <a:sy n="119" d="100"/>
        </p:scale>
        <p:origin x="336" y="330"/>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430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Nürnberger" userId="dcebe4e5-b075-47fd-a2a2-c15eb8143e71" providerId="ADAL" clId="{DC901748-077C-4BE1-A476-082DDC6E5436}"/>
    <pc:docChg chg="undo custSel delSld modSld">
      <pc:chgData name="Robert Nürnberger" userId="dcebe4e5-b075-47fd-a2a2-c15eb8143e71" providerId="ADAL" clId="{DC901748-077C-4BE1-A476-082DDC6E5436}" dt="2026-01-16T09:57:30.287" v="195" actId="20577"/>
      <pc:docMkLst>
        <pc:docMk/>
      </pc:docMkLst>
      <pc:sldChg chg="modSp mod">
        <pc:chgData name="Robert Nürnberger" userId="dcebe4e5-b075-47fd-a2a2-c15eb8143e71" providerId="ADAL" clId="{DC901748-077C-4BE1-A476-082DDC6E5436}" dt="2026-01-16T09:46:56.666" v="5" actId="20577"/>
        <pc:sldMkLst>
          <pc:docMk/>
          <pc:sldMk cId="0" sldId="391"/>
        </pc:sldMkLst>
        <pc:spChg chg="mod">
          <ac:chgData name="Robert Nürnberger" userId="dcebe4e5-b075-47fd-a2a2-c15eb8143e71" providerId="ADAL" clId="{DC901748-077C-4BE1-A476-082DDC6E5436}" dt="2026-01-16T09:46:56.666" v="5" actId="20577"/>
          <ac:spMkLst>
            <pc:docMk/>
            <pc:sldMk cId="0" sldId="391"/>
            <ac:spMk id="22533" creationId="{00000000-0000-0000-0000-000000000000}"/>
          </ac:spMkLst>
        </pc:spChg>
      </pc:sldChg>
      <pc:sldChg chg="modSp mod">
        <pc:chgData name="Robert Nürnberger" userId="dcebe4e5-b075-47fd-a2a2-c15eb8143e71" providerId="ADAL" clId="{DC901748-077C-4BE1-A476-082DDC6E5436}" dt="2026-01-16T09:47:56.114" v="15" actId="20577"/>
        <pc:sldMkLst>
          <pc:docMk/>
          <pc:sldMk cId="0" sldId="393"/>
        </pc:sldMkLst>
        <pc:spChg chg="mod">
          <ac:chgData name="Robert Nürnberger" userId="dcebe4e5-b075-47fd-a2a2-c15eb8143e71" providerId="ADAL" clId="{DC901748-077C-4BE1-A476-082DDC6E5436}" dt="2026-01-16T09:47:56.114" v="15" actId="20577"/>
          <ac:spMkLst>
            <pc:docMk/>
            <pc:sldMk cId="0" sldId="393"/>
            <ac:spMk id="20483" creationId="{00000000-0000-0000-0000-000000000000}"/>
          </ac:spMkLst>
        </pc:spChg>
      </pc:sldChg>
      <pc:sldChg chg="modSp mod">
        <pc:chgData name="Robert Nürnberger" userId="dcebe4e5-b075-47fd-a2a2-c15eb8143e71" providerId="ADAL" clId="{DC901748-077C-4BE1-A476-082DDC6E5436}" dt="2026-01-16T09:47:15.560" v="9" actId="20577"/>
        <pc:sldMkLst>
          <pc:docMk/>
          <pc:sldMk cId="0" sldId="394"/>
        </pc:sldMkLst>
        <pc:spChg chg="mod">
          <ac:chgData name="Robert Nürnberger" userId="dcebe4e5-b075-47fd-a2a2-c15eb8143e71" providerId="ADAL" clId="{DC901748-077C-4BE1-A476-082DDC6E5436}" dt="2026-01-16T09:47:07.231" v="7" actId="20577"/>
          <ac:spMkLst>
            <pc:docMk/>
            <pc:sldMk cId="0" sldId="394"/>
            <ac:spMk id="23555" creationId="{00000000-0000-0000-0000-000000000000}"/>
          </ac:spMkLst>
        </pc:spChg>
        <pc:spChg chg="mod">
          <ac:chgData name="Robert Nürnberger" userId="dcebe4e5-b075-47fd-a2a2-c15eb8143e71" providerId="ADAL" clId="{DC901748-077C-4BE1-A476-082DDC6E5436}" dt="2026-01-16T09:47:15.560" v="9" actId="20577"/>
          <ac:spMkLst>
            <pc:docMk/>
            <pc:sldMk cId="0" sldId="394"/>
            <ac:spMk id="23556" creationId="{00000000-0000-0000-0000-000000000000}"/>
          </ac:spMkLst>
        </pc:spChg>
      </pc:sldChg>
      <pc:sldChg chg="modSp mod">
        <pc:chgData name="Robert Nürnberger" userId="dcebe4e5-b075-47fd-a2a2-c15eb8143e71" providerId="ADAL" clId="{DC901748-077C-4BE1-A476-082DDC6E5436}" dt="2026-01-16T09:49:22.001" v="26" actId="20577"/>
        <pc:sldMkLst>
          <pc:docMk/>
          <pc:sldMk cId="0" sldId="404"/>
        </pc:sldMkLst>
        <pc:spChg chg="mod">
          <ac:chgData name="Robert Nürnberger" userId="dcebe4e5-b075-47fd-a2a2-c15eb8143e71" providerId="ADAL" clId="{DC901748-077C-4BE1-A476-082DDC6E5436}" dt="2026-01-16T09:49:22.001" v="26" actId="20577"/>
          <ac:spMkLst>
            <pc:docMk/>
            <pc:sldMk cId="0" sldId="404"/>
            <ac:spMk id="28674" creationId="{00000000-0000-0000-0000-000000000000}"/>
          </ac:spMkLst>
        </pc:spChg>
      </pc:sldChg>
      <pc:sldChg chg="del">
        <pc:chgData name="Robert Nürnberger" userId="dcebe4e5-b075-47fd-a2a2-c15eb8143e71" providerId="ADAL" clId="{DC901748-077C-4BE1-A476-082DDC6E5436}" dt="2026-01-16T09:54:01.999" v="163" actId="47"/>
        <pc:sldMkLst>
          <pc:docMk/>
          <pc:sldMk cId="0" sldId="408"/>
        </pc:sldMkLst>
      </pc:sldChg>
      <pc:sldChg chg="modSp mod">
        <pc:chgData name="Robert Nürnberger" userId="dcebe4e5-b075-47fd-a2a2-c15eb8143e71" providerId="ADAL" clId="{DC901748-077C-4BE1-A476-082DDC6E5436}" dt="2026-01-16T09:56:53.239" v="177" actId="20577"/>
        <pc:sldMkLst>
          <pc:docMk/>
          <pc:sldMk cId="0" sldId="436"/>
        </pc:sldMkLst>
        <pc:spChg chg="mod">
          <ac:chgData name="Robert Nürnberger" userId="dcebe4e5-b075-47fd-a2a2-c15eb8143e71" providerId="ADAL" clId="{DC901748-077C-4BE1-A476-082DDC6E5436}" dt="2026-01-16T09:56:53.239" v="177" actId="20577"/>
          <ac:spMkLst>
            <pc:docMk/>
            <pc:sldMk cId="0" sldId="436"/>
            <ac:spMk id="30722" creationId="{00000000-0000-0000-0000-000000000000}"/>
          </ac:spMkLst>
        </pc:spChg>
      </pc:sldChg>
      <pc:sldChg chg="modSp mod">
        <pc:chgData name="Robert Nürnberger" userId="dcebe4e5-b075-47fd-a2a2-c15eb8143e71" providerId="ADAL" clId="{DC901748-077C-4BE1-A476-082DDC6E5436}" dt="2026-01-16T09:53:47.858" v="162" actId="20577"/>
        <pc:sldMkLst>
          <pc:docMk/>
          <pc:sldMk cId="0" sldId="442"/>
        </pc:sldMkLst>
        <pc:spChg chg="mod">
          <ac:chgData name="Robert Nürnberger" userId="dcebe4e5-b075-47fd-a2a2-c15eb8143e71" providerId="ADAL" clId="{DC901748-077C-4BE1-A476-082DDC6E5436}" dt="2026-01-16T09:53:33.902" v="155" actId="20577"/>
          <ac:spMkLst>
            <pc:docMk/>
            <pc:sldMk cId="0" sldId="442"/>
            <ac:spMk id="3" creationId="{00000000-0000-0000-0000-000000000000}"/>
          </ac:spMkLst>
        </pc:spChg>
        <pc:spChg chg="mod">
          <ac:chgData name="Robert Nürnberger" userId="dcebe4e5-b075-47fd-a2a2-c15eb8143e71" providerId="ADAL" clId="{DC901748-077C-4BE1-A476-082DDC6E5436}" dt="2026-01-16T09:53:47.858" v="162" actId="20577"/>
          <ac:spMkLst>
            <pc:docMk/>
            <pc:sldMk cId="0" sldId="442"/>
            <ac:spMk id="6" creationId="{00000000-0000-0000-0000-000000000000}"/>
          </ac:spMkLst>
        </pc:spChg>
      </pc:sldChg>
      <pc:sldChg chg="modSp mod">
        <pc:chgData name="Robert Nürnberger" userId="dcebe4e5-b075-47fd-a2a2-c15eb8143e71" providerId="ADAL" clId="{DC901748-077C-4BE1-A476-082DDC6E5436}" dt="2026-01-16T09:48:13.217" v="18" actId="20577"/>
        <pc:sldMkLst>
          <pc:docMk/>
          <pc:sldMk cId="0" sldId="443"/>
        </pc:sldMkLst>
        <pc:spChg chg="mod">
          <ac:chgData name="Robert Nürnberger" userId="dcebe4e5-b075-47fd-a2a2-c15eb8143e71" providerId="ADAL" clId="{DC901748-077C-4BE1-A476-082DDC6E5436}" dt="2026-01-16T09:48:13.217" v="18" actId="20577"/>
          <ac:spMkLst>
            <pc:docMk/>
            <pc:sldMk cId="0" sldId="443"/>
            <ac:spMk id="25602" creationId="{00000000-0000-0000-0000-000000000000}"/>
          </ac:spMkLst>
        </pc:spChg>
      </pc:sldChg>
      <pc:sldChg chg="modSp mod">
        <pc:chgData name="Robert Nürnberger" userId="dcebe4e5-b075-47fd-a2a2-c15eb8143e71" providerId="ADAL" clId="{DC901748-077C-4BE1-A476-082DDC6E5436}" dt="2026-01-16T09:49:08.405" v="24" actId="12"/>
        <pc:sldMkLst>
          <pc:docMk/>
          <pc:sldMk cId="3676055336" sldId="446"/>
        </pc:sldMkLst>
        <pc:spChg chg="mod">
          <ac:chgData name="Robert Nürnberger" userId="dcebe4e5-b075-47fd-a2a2-c15eb8143e71" providerId="ADAL" clId="{DC901748-077C-4BE1-A476-082DDC6E5436}" dt="2026-01-16T09:49:08.405" v="24" actId="12"/>
          <ac:spMkLst>
            <pc:docMk/>
            <pc:sldMk cId="3676055336" sldId="446"/>
            <ac:spMk id="3" creationId="{00000000-0000-0000-0000-000000000000}"/>
          </ac:spMkLst>
        </pc:spChg>
      </pc:sldChg>
      <pc:sldChg chg="del">
        <pc:chgData name="Robert Nürnberger" userId="dcebe4e5-b075-47fd-a2a2-c15eb8143e71" providerId="ADAL" clId="{DC901748-077C-4BE1-A476-082DDC6E5436}" dt="2026-01-16T09:49:11.587" v="25" actId="47"/>
        <pc:sldMkLst>
          <pc:docMk/>
          <pc:sldMk cId="3572877643" sldId="447"/>
        </pc:sldMkLst>
      </pc:sldChg>
      <pc:sldChg chg="modSp mod">
        <pc:chgData name="Robert Nürnberger" userId="dcebe4e5-b075-47fd-a2a2-c15eb8143e71" providerId="ADAL" clId="{DC901748-077C-4BE1-A476-082DDC6E5436}" dt="2026-01-16T09:50:34.614" v="53" actId="20577"/>
        <pc:sldMkLst>
          <pc:docMk/>
          <pc:sldMk cId="3492346196" sldId="448"/>
        </pc:sldMkLst>
        <pc:spChg chg="mod">
          <ac:chgData name="Robert Nürnberger" userId="dcebe4e5-b075-47fd-a2a2-c15eb8143e71" providerId="ADAL" clId="{DC901748-077C-4BE1-A476-082DDC6E5436}" dt="2026-01-16T09:50:34.614" v="53" actId="20577"/>
          <ac:spMkLst>
            <pc:docMk/>
            <pc:sldMk cId="3492346196" sldId="448"/>
            <ac:spMk id="3" creationId="{00000000-0000-0000-0000-000000000000}"/>
          </ac:spMkLst>
        </pc:spChg>
      </pc:sldChg>
      <pc:sldChg chg="del">
        <pc:chgData name="Robert Nürnberger" userId="dcebe4e5-b075-47fd-a2a2-c15eb8143e71" providerId="ADAL" clId="{DC901748-077C-4BE1-A476-082DDC6E5436}" dt="2026-01-16T09:50:38.823" v="54" actId="47"/>
        <pc:sldMkLst>
          <pc:docMk/>
          <pc:sldMk cId="589080884" sldId="449"/>
        </pc:sldMkLst>
      </pc:sldChg>
      <pc:sldChg chg="modSp mod">
        <pc:chgData name="Robert Nürnberger" userId="dcebe4e5-b075-47fd-a2a2-c15eb8143e71" providerId="ADAL" clId="{DC901748-077C-4BE1-A476-082DDC6E5436}" dt="2026-01-16T09:51:19.633" v="78" actId="20577"/>
        <pc:sldMkLst>
          <pc:docMk/>
          <pc:sldMk cId="375276030" sldId="450"/>
        </pc:sldMkLst>
        <pc:spChg chg="mod">
          <ac:chgData name="Robert Nürnberger" userId="dcebe4e5-b075-47fd-a2a2-c15eb8143e71" providerId="ADAL" clId="{DC901748-077C-4BE1-A476-082DDC6E5436}" dt="2026-01-16T09:51:19.633" v="78" actId="20577"/>
          <ac:spMkLst>
            <pc:docMk/>
            <pc:sldMk cId="375276030" sldId="450"/>
            <ac:spMk id="3" creationId="{00000000-0000-0000-0000-000000000000}"/>
          </ac:spMkLst>
        </pc:spChg>
      </pc:sldChg>
      <pc:sldChg chg="modSp mod">
        <pc:chgData name="Robert Nürnberger" userId="dcebe4e5-b075-47fd-a2a2-c15eb8143e71" providerId="ADAL" clId="{DC901748-077C-4BE1-A476-082DDC6E5436}" dt="2026-01-16T09:51:42.177" v="92" actId="20577"/>
        <pc:sldMkLst>
          <pc:docMk/>
          <pc:sldMk cId="4234605229" sldId="451"/>
        </pc:sldMkLst>
        <pc:spChg chg="mod">
          <ac:chgData name="Robert Nürnberger" userId="dcebe4e5-b075-47fd-a2a2-c15eb8143e71" providerId="ADAL" clId="{DC901748-077C-4BE1-A476-082DDC6E5436}" dt="2026-01-16T09:51:42.177" v="92" actId="20577"/>
          <ac:spMkLst>
            <pc:docMk/>
            <pc:sldMk cId="4234605229" sldId="451"/>
            <ac:spMk id="3" creationId="{00000000-0000-0000-0000-000000000000}"/>
          </ac:spMkLst>
        </pc:spChg>
      </pc:sldChg>
      <pc:sldChg chg="modSp mod">
        <pc:chgData name="Robert Nürnberger" userId="dcebe4e5-b075-47fd-a2a2-c15eb8143e71" providerId="ADAL" clId="{DC901748-077C-4BE1-A476-082DDC6E5436}" dt="2026-01-16T09:57:12.978" v="183" actId="20577"/>
        <pc:sldMkLst>
          <pc:docMk/>
          <pc:sldMk cId="1421267170" sldId="452"/>
        </pc:sldMkLst>
        <pc:spChg chg="mod">
          <ac:chgData name="Robert Nürnberger" userId="dcebe4e5-b075-47fd-a2a2-c15eb8143e71" providerId="ADAL" clId="{DC901748-077C-4BE1-A476-082DDC6E5436}" dt="2026-01-16T09:57:12.978" v="183" actId="20577"/>
          <ac:spMkLst>
            <pc:docMk/>
            <pc:sldMk cId="1421267170" sldId="452"/>
            <ac:spMk id="2" creationId="{00000000-0000-0000-0000-000000000000}"/>
          </ac:spMkLst>
        </pc:spChg>
      </pc:sldChg>
      <pc:sldChg chg="modSp mod">
        <pc:chgData name="Robert Nürnberger" userId="dcebe4e5-b075-47fd-a2a2-c15eb8143e71" providerId="ADAL" clId="{DC901748-077C-4BE1-A476-082DDC6E5436}" dt="2026-01-16T09:57:22.347" v="189" actId="20577"/>
        <pc:sldMkLst>
          <pc:docMk/>
          <pc:sldMk cId="3915097056" sldId="454"/>
        </pc:sldMkLst>
        <pc:spChg chg="mod">
          <ac:chgData name="Robert Nürnberger" userId="dcebe4e5-b075-47fd-a2a2-c15eb8143e71" providerId="ADAL" clId="{DC901748-077C-4BE1-A476-082DDC6E5436}" dt="2026-01-16T09:57:22.347" v="189" actId="20577"/>
          <ac:spMkLst>
            <pc:docMk/>
            <pc:sldMk cId="3915097056" sldId="454"/>
            <ac:spMk id="2" creationId="{00000000-0000-0000-0000-000000000000}"/>
          </ac:spMkLst>
        </pc:spChg>
      </pc:sldChg>
      <pc:sldChg chg="modSp mod">
        <pc:chgData name="Robert Nürnberger" userId="dcebe4e5-b075-47fd-a2a2-c15eb8143e71" providerId="ADAL" clId="{DC901748-077C-4BE1-A476-082DDC6E5436}" dt="2026-01-16T09:57:30.287" v="195" actId="20577"/>
        <pc:sldMkLst>
          <pc:docMk/>
          <pc:sldMk cId="3597113696" sldId="455"/>
        </pc:sldMkLst>
        <pc:spChg chg="mod">
          <ac:chgData name="Robert Nürnberger" userId="dcebe4e5-b075-47fd-a2a2-c15eb8143e71" providerId="ADAL" clId="{DC901748-077C-4BE1-A476-082DDC6E5436}" dt="2026-01-16T09:57:30.287" v="195" actId="20577"/>
          <ac:spMkLst>
            <pc:docMk/>
            <pc:sldMk cId="3597113696" sldId="455"/>
            <ac:spMk id="2" creationId="{00000000-0000-0000-0000-000000000000}"/>
          </ac:spMkLst>
        </pc:spChg>
        <pc:spChg chg="mod">
          <ac:chgData name="Robert Nürnberger" userId="dcebe4e5-b075-47fd-a2a2-c15eb8143e71" providerId="ADAL" clId="{DC901748-077C-4BE1-A476-082DDC6E5436}" dt="2026-01-16T09:55:37.076" v="173" actId="20577"/>
          <ac:spMkLst>
            <pc:docMk/>
            <pc:sldMk cId="3597113696" sldId="455"/>
            <ac:spMk id="3" creationId="{00000000-0000-0000-0000-000000000000}"/>
          </ac:spMkLst>
        </pc:spChg>
      </pc:sldChg>
      <pc:sldChg chg="modSp mod">
        <pc:chgData name="Robert Nürnberger" userId="dcebe4e5-b075-47fd-a2a2-c15eb8143e71" providerId="ADAL" clId="{DC901748-077C-4BE1-A476-082DDC6E5436}" dt="2026-01-16T09:52:43.176" v="141" actId="20577"/>
        <pc:sldMkLst>
          <pc:docMk/>
          <pc:sldMk cId="612482337" sldId="458"/>
        </pc:sldMkLst>
        <pc:spChg chg="mod">
          <ac:chgData name="Robert Nürnberger" userId="dcebe4e5-b075-47fd-a2a2-c15eb8143e71" providerId="ADAL" clId="{DC901748-077C-4BE1-A476-082DDC6E5436}" dt="2026-01-16T09:52:43.176" v="141" actId="20577"/>
          <ac:spMkLst>
            <pc:docMk/>
            <pc:sldMk cId="612482337" sldId="458"/>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1259" cy="49650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E"/>
          </a:p>
        </p:txBody>
      </p:sp>
      <p:sp>
        <p:nvSpPr>
          <p:cNvPr id="3" name="Date Placeholder 2"/>
          <p:cNvSpPr>
            <a:spLocks noGrp="1"/>
          </p:cNvSpPr>
          <p:nvPr>
            <p:ph type="dt" sz="quarter" idx="1"/>
          </p:nvPr>
        </p:nvSpPr>
        <p:spPr>
          <a:xfrm>
            <a:off x="3776307" y="1"/>
            <a:ext cx="2891259" cy="49650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DB0743F-D66C-47E1-BC59-8A67481E4247}" type="datetimeFigureOut">
              <a:rPr lang="en-IE"/>
              <a:pPr>
                <a:defRPr/>
              </a:pPr>
              <a:t>16/01/2026</a:t>
            </a:fld>
            <a:endParaRPr lang="en-IE"/>
          </a:p>
        </p:txBody>
      </p:sp>
      <p:sp>
        <p:nvSpPr>
          <p:cNvPr id="4" name="Footer Placeholder 3"/>
          <p:cNvSpPr>
            <a:spLocks noGrp="1"/>
          </p:cNvSpPr>
          <p:nvPr>
            <p:ph type="ftr" sz="quarter" idx="2"/>
          </p:nvPr>
        </p:nvSpPr>
        <p:spPr>
          <a:xfrm>
            <a:off x="0" y="9430136"/>
            <a:ext cx="2891259" cy="49650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E"/>
          </a:p>
        </p:txBody>
      </p:sp>
      <p:sp>
        <p:nvSpPr>
          <p:cNvPr id="5" name="Slide Number Placeholder 4"/>
          <p:cNvSpPr>
            <a:spLocks noGrp="1"/>
          </p:cNvSpPr>
          <p:nvPr>
            <p:ph type="sldNum" sz="quarter" idx="3"/>
          </p:nvPr>
        </p:nvSpPr>
        <p:spPr>
          <a:xfrm>
            <a:off x="3776307" y="9430136"/>
            <a:ext cx="2891259" cy="49650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29E603-7E8A-4D04-A6C5-114E9F24FE98}" type="slidenum">
              <a:rPr lang="en-IE"/>
              <a:pPr>
                <a:defRPr/>
              </a:pPr>
              <a:t>‹Nr.›</a:t>
            </a:fld>
            <a:endParaRPr lang="en-I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736" cy="498209"/>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777830" y="1"/>
            <a:ext cx="2889736" cy="498209"/>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0695D2C-B1B6-475A-9093-0B1C872C0600}" type="datetimeFigureOut">
              <a:rPr lang="en-US"/>
              <a:pPr>
                <a:defRPr/>
              </a:pPr>
              <a:t>1/16/2026</a:t>
            </a:fld>
            <a:endParaRPr lang="en-US"/>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7214" y="4777344"/>
            <a:ext cx="5334661" cy="390889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430"/>
            <a:ext cx="2889736" cy="498209"/>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777830" y="9428430"/>
            <a:ext cx="2889736" cy="498209"/>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F555A9A-8CFA-43EE-83D3-85D4474CC484}" type="slidenum">
              <a:rPr lang="en-US"/>
              <a:pPr>
                <a:defRPr/>
              </a:pPr>
              <a:t>‹Nr.›</a:t>
            </a:fld>
            <a:endParaRPr lang="en-US"/>
          </a:p>
        </p:txBody>
      </p:sp>
    </p:spTree>
    <p:extLst>
      <p:ext uri="{BB962C8B-B14F-4D97-AF65-F5344CB8AC3E}">
        <p14:creationId xmlns:p14="http://schemas.microsoft.com/office/powerpoint/2010/main" val="3475080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srcRect/>
          <a:stretch>
            <a:fillRect/>
          </a:stretch>
        </p:blipFill>
        <p:spPr bwMode="auto">
          <a:xfrm>
            <a:off x="3895725" y="1584325"/>
            <a:ext cx="4559300" cy="1747838"/>
          </a:xfrm>
          <a:prstGeom prst="rect">
            <a:avLst/>
          </a:prstGeom>
          <a:noFill/>
          <a:ln w="9525">
            <a:noFill/>
            <a:miter lim="800000"/>
            <a:headEnd/>
            <a:tailEnd/>
          </a:ln>
        </p:spPr>
      </p:pic>
      <p:pic>
        <p:nvPicPr>
          <p:cNvPr id="5" name="Picture 2"/>
          <p:cNvPicPr>
            <a:picLocks noChangeAspect="1"/>
          </p:cNvPicPr>
          <p:nvPr userDrawn="1"/>
        </p:nvPicPr>
        <p:blipFill>
          <a:blip r:embed="rId3"/>
          <a:srcRect/>
          <a:stretch>
            <a:fillRect/>
          </a:stretch>
        </p:blipFill>
        <p:spPr bwMode="auto">
          <a:xfrm>
            <a:off x="7521575" y="4441825"/>
            <a:ext cx="4670425" cy="2444750"/>
          </a:xfrm>
          <a:prstGeom prst="rect">
            <a:avLst/>
          </a:prstGeom>
          <a:noFill/>
          <a:ln w="9525">
            <a:noFill/>
            <a:miter lim="800000"/>
            <a:headEnd/>
            <a:tailEnd/>
          </a:ln>
        </p:spPr>
      </p:pic>
      <p:sp>
        <p:nvSpPr>
          <p:cNvPr id="4" name="Subtitle 2"/>
          <p:cNvSpPr>
            <a:spLocks noGrp="1"/>
          </p:cNvSpPr>
          <p:nvPr>
            <p:ph type="subTitle" idx="1"/>
          </p:nvPr>
        </p:nvSpPr>
        <p:spPr>
          <a:xfrm>
            <a:off x="0" y="3602038"/>
            <a:ext cx="12192000" cy="1655762"/>
          </a:xfrm>
          <a:prstGeom prst="rect">
            <a:avLst/>
          </a:prstGeom>
        </p:spPr>
        <p:txBody>
          <a:bodyPr>
            <a:normAutofit/>
          </a:bodyPr>
          <a:lstStyle>
            <a:lvl1pPr marL="0" indent="0" algn="ctr">
              <a:buFont typeface="Arial" panose="020B0604020202020204" pitchFamily="34" charset="0"/>
              <a:buNone/>
              <a:defRPr sz="3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1419" y="0"/>
            <a:ext cx="11169161" cy="1056176"/>
          </a:xfrm>
          <a:prstGeom prst="rect">
            <a:avLst/>
          </a:prstGeom>
        </p:spPr>
        <p:txBody>
          <a:bodyPr rtlCol="0">
            <a:normAutofit/>
          </a:body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936" y="457200"/>
            <a:ext cx="4240090"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457201"/>
            <a:ext cx="6476876"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936" y="2057400"/>
            <a:ext cx="424009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7104" y="457200"/>
            <a:ext cx="4204921"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7" y="457201"/>
            <a:ext cx="6492997" cy="540385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67104" y="2057400"/>
            <a:ext cx="420492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proved BNI Colors">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srcRect/>
          <a:stretch>
            <a:fillRect/>
          </a:stretch>
        </p:blipFill>
        <p:spPr bwMode="auto">
          <a:xfrm>
            <a:off x="373063" y="180975"/>
            <a:ext cx="8040687" cy="5897563"/>
          </a:xfrm>
          <a:prstGeom prst="rect">
            <a:avLst/>
          </a:prstGeom>
          <a:noFill/>
          <a:ln w="9525">
            <a:noFill/>
            <a:miter lim="800000"/>
            <a:headEnd/>
            <a:tailEnd/>
          </a:ln>
        </p:spPr>
      </p:pic>
      <p:sp>
        <p:nvSpPr>
          <p:cNvPr id="3" name="TextBox 4"/>
          <p:cNvSpPr txBox="1"/>
          <p:nvPr userDrawn="1"/>
        </p:nvSpPr>
        <p:spPr>
          <a:xfrm>
            <a:off x="9609138" y="1335088"/>
            <a:ext cx="1081087" cy="738187"/>
          </a:xfrm>
          <a:prstGeom prst="rect">
            <a:avLst/>
          </a:prstGeom>
          <a:noFill/>
        </p:spPr>
        <p:txBody>
          <a:bodyPr wrap="none">
            <a:spAutoFit/>
          </a:bodyPr>
          <a:lstStyle/>
          <a:p>
            <a:pPr algn="ctr" fontAlgn="auto">
              <a:spcBef>
                <a:spcPts val="0"/>
              </a:spcBef>
              <a:spcAft>
                <a:spcPts val="0"/>
              </a:spcAft>
              <a:defRPr/>
            </a:pPr>
            <a:r>
              <a:rPr lang="en-US" b="1" dirty="0">
                <a:latin typeface="+mn-lt"/>
                <a:cs typeface="+mn-cs"/>
              </a:rPr>
              <a:t>Do Not </a:t>
            </a:r>
          </a:p>
          <a:p>
            <a:pPr algn="ctr" fontAlgn="auto">
              <a:spcBef>
                <a:spcPts val="0"/>
              </a:spcBef>
              <a:spcAft>
                <a:spcPts val="0"/>
              </a:spcAft>
              <a:defRPr/>
            </a:pPr>
            <a:r>
              <a:rPr lang="en-US" sz="1200" b="1" dirty="0">
                <a:latin typeface="+mn-lt"/>
                <a:cs typeface="+mn-cs"/>
              </a:rPr>
              <a:t>Use Other </a:t>
            </a:r>
          </a:p>
          <a:p>
            <a:pPr algn="ctr" fontAlgn="auto">
              <a:spcBef>
                <a:spcPts val="0"/>
              </a:spcBef>
              <a:spcAft>
                <a:spcPts val="0"/>
              </a:spcAft>
              <a:defRPr/>
            </a:pPr>
            <a:r>
              <a:rPr lang="en-US" sz="1200" b="1" dirty="0">
                <a:latin typeface="+mn-lt"/>
                <a:cs typeface="+mn-cs"/>
              </a:rPr>
              <a:t>Hues of Red</a:t>
            </a:r>
          </a:p>
        </p:txBody>
      </p:sp>
      <p:pic>
        <p:nvPicPr>
          <p:cNvPr id="4" name="Picture 5"/>
          <p:cNvPicPr>
            <a:picLocks noChangeAspect="1"/>
          </p:cNvPicPr>
          <p:nvPr userDrawn="1"/>
        </p:nvPicPr>
        <p:blipFill>
          <a:blip r:embed="rId3"/>
          <a:srcRect/>
          <a:stretch>
            <a:fillRect/>
          </a:stretch>
        </p:blipFill>
        <p:spPr bwMode="auto">
          <a:xfrm>
            <a:off x="9639300" y="2179638"/>
            <a:ext cx="1020763" cy="3736975"/>
          </a:xfrm>
          <a:prstGeom prst="rect">
            <a:avLst/>
          </a:prstGeom>
          <a:noFill/>
          <a:ln w="9525">
            <a:noFill/>
            <a:miter lim="800000"/>
            <a:headEnd/>
            <a:tailEnd/>
          </a:ln>
        </p:spPr>
      </p:pic>
      <p:pic>
        <p:nvPicPr>
          <p:cNvPr id="5" name="Picture 7"/>
          <p:cNvPicPr>
            <a:picLocks noChangeAspect="1"/>
          </p:cNvPicPr>
          <p:nvPr userDrawn="1"/>
        </p:nvPicPr>
        <p:blipFill>
          <a:blip r:embed="rId4"/>
          <a:srcRect l="34827" t="35301" r="34949" b="37973"/>
          <a:stretch>
            <a:fillRect/>
          </a:stretch>
        </p:blipFill>
        <p:spPr bwMode="auto">
          <a:xfrm>
            <a:off x="9309100" y="2787650"/>
            <a:ext cx="1681163" cy="2735263"/>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79070-5776-406C-8382-D7F41968F1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AA7636-6A95-4962-8FC3-CD9A098895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701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CB03896-1836-41B9-A806-B5F36E2DA101}"/>
              </a:ext>
            </a:extLst>
          </p:cNvPr>
          <p:cNvSpPr>
            <a:spLocks noGrp="1"/>
          </p:cNvSpPr>
          <p:nvPr>
            <p:ph type="title"/>
          </p:nvPr>
        </p:nvSpPr>
        <p:spPr>
          <a:xfrm>
            <a:off x="529003" y="500063"/>
            <a:ext cx="11169161" cy="1056176"/>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9">
            <a:extLst>
              <a:ext uri="{FF2B5EF4-FFF2-40B4-BE49-F238E27FC236}">
                <a16:creationId xmlns:a16="http://schemas.microsoft.com/office/drawing/2014/main" id="{9D4A6CE3-C6CD-4F12-A37E-7F5614E328CB}"/>
              </a:ext>
            </a:extLst>
          </p:cNvPr>
          <p:cNvSpPr>
            <a:spLocks noGrp="1"/>
          </p:cNvSpPr>
          <p:nvPr>
            <p:ph type="body" sz="quarter" idx="10"/>
          </p:nvPr>
        </p:nvSpPr>
        <p:spPr>
          <a:xfrm>
            <a:off x="528638" y="1555750"/>
            <a:ext cx="11169650"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132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0CE6-DD4D-4A54-BB74-EAA301F3085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A86A5-11A9-420F-A5E0-3221F4CF36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3822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0A4F7-B89C-4624-8C53-A901EAA33858}"/>
              </a:ext>
            </a:extLst>
          </p:cNvPr>
          <p:cNvSpPr>
            <a:spLocks noGrp="1"/>
          </p:cNvSpPr>
          <p:nvPr>
            <p:ph sz="half" idx="1"/>
          </p:nvPr>
        </p:nvSpPr>
        <p:spPr>
          <a:xfrm>
            <a:off x="529003" y="1556239"/>
            <a:ext cx="5490797"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6ACEA7-0846-429C-BA19-B33ACF12A072}"/>
              </a:ext>
            </a:extLst>
          </p:cNvPr>
          <p:cNvSpPr>
            <a:spLocks noGrp="1"/>
          </p:cNvSpPr>
          <p:nvPr>
            <p:ph sz="half" idx="2"/>
          </p:nvPr>
        </p:nvSpPr>
        <p:spPr>
          <a:xfrm>
            <a:off x="6172200" y="1556239"/>
            <a:ext cx="5525964"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E1BF993A-EF70-465C-BBD6-E10F4F0DF007}"/>
              </a:ext>
            </a:extLst>
          </p:cNvPr>
          <p:cNvSpPr>
            <a:spLocks noGrp="1"/>
          </p:cNvSpPr>
          <p:nvPr>
            <p:ph type="title"/>
          </p:nvPr>
        </p:nvSpPr>
        <p:spPr>
          <a:xfrm>
            <a:off x="529003" y="500063"/>
            <a:ext cx="11169161" cy="105617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5485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D045EC-518F-4A5B-9F10-F6FEAAD33B88}"/>
              </a:ext>
            </a:extLst>
          </p:cNvPr>
          <p:cNvSpPr>
            <a:spLocks noGrp="1"/>
          </p:cNvSpPr>
          <p:nvPr>
            <p:ph type="body" idx="1"/>
          </p:nvPr>
        </p:nvSpPr>
        <p:spPr>
          <a:xfrm>
            <a:off x="529004" y="1575659"/>
            <a:ext cx="546857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FE8D648-BB84-4A24-8F33-2462403CD35D}"/>
              </a:ext>
            </a:extLst>
          </p:cNvPr>
          <p:cNvSpPr>
            <a:spLocks noGrp="1"/>
          </p:cNvSpPr>
          <p:nvPr>
            <p:ph sz="half" idx="2"/>
          </p:nvPr>
        </p:nvSpPr>
        <p:spPr>
          <a:xfrm>
            <a:off x="529004" y="2399571"/>
            <a:ext cx="5468572"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C91A6-CB77-4929-9C80-01DECAA5A757}"/>
              </a:ext>
            </a:extLst>
          </p:cNvPr>
          <p:cNvSpPr>
            <a:spLocks noGrp="1"/>
          </p:cNvSpPr>
          <p:nvPr>
            <p:ph type="body" sz="quarter" idx="3"/>
          </p:nvPr>
        </p:nvSpPr>
        <p:spPr>
          <a:xfrm>
            <a:off x="6172200" y="1575659"/>
            <a:ext cx="552596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F2D644D-1145-4DCC-BBAE-6BEE7AAE659C}"/>
              </a:ext>
            </a:extLst>
          </p:cNvPr>
          <p:cNvSpPr>
            <a:spLocks noGrp="1"/>
          </p:cNvSpPr>
          <p:nvPr>
            <p:ph sz="quarter" idx="4"/>
          </p:nvPr>
        </p:nvSpPr>
        <p:spPr>
          <a:xfrm>
            <a:off x="6172200" y="2399571"/>
            <a:ext cx="5525964"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B22D4903-112B-4623-B6AC-0777EBA38F6D}"/>
              </a:ext>
            </a:extLst>
          </p:cNvPr>
          <p:cNvSpPr>
            <a:spLocks noGrp="1"/>
          </p:cNvSpPr>
          <p:nvPr>
            <p:ph type="title"/>
          </p:nvPr>
        </p:nvSpPr>
        <p:spPr>
          <a:xfrm>
            <a:off x="529003" y="500063"/>
            <a:ext cx="11169161" cy="105617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42966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586FA4-FBF2-4332-BD92-04788C6B2E04}"/>
              </a:ext>
            </a:extLst>
          </p:cNvPr>
          <p:cNvSpPr>
            <a:spLocks noGrp="1"/>
          </p:cNvSpPr>
          <p:nvPr>
            <p:ph type="title"/>
          </p:nvPr>
        </p:nvSpPr>
        <p:spPr>
          <a:xfrm>
            <a:off x="529003" y="500063"/>
            <a:ext cx="11169161" cy="105617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225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65417" y="6449"/>
            <a:ext cx="11169161" cy="1056176"/>
          </a:xfrm>
          <a:prstGeom prst="rect">
            <a:avLst/>
          </a:prstGeom>
        </p:spPr>
        <p:txBody>
          <a:bodyPr rtlCol="0">
            <a:normAutofit/>
          </a:bodyPr>
          <a:lstStyle/>
          <a:p>
            <a:r>
              <a:rPr lang="en-US"/>
              <a:t>Click to edit Master title style</a:t>
            </a:r>
            <a:endParaRPr lang="en-US" dirty="0"/>
          </a:p>
        </p:txBody>
      </p:sp>
      <p:sp>
        <p:nvSpPr>
          <p:cNvPr id="10" name="Text Placeholder 9"/>
          <p:cNvSpPr>
            <a:spLocks noGrp="1"/>
          </p:cNvSpPr>
          <p:nvPr>
            <p:ph type="body" sz="quarter" idx="10"/>
          </p:nvPr>
        </p:nvSpPr>
        <p:spPr>
          <a:xfrm>
            <a:off x="564928" y="1062625"/>
            <a:ext cx="11169650"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19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7686-6B32-40F2-919E-6A8EB10DA48C}"/>
              </a:ext>
            </a:extLst>
          </p:cNvPr>
          <p:cNvSpPr>
            <a:spLocks noGrp="1"/>
          </p:cNvSpPr>
          <p:nvPr>
            <p:ph type="title"/>
          </p:nvPr>
        </p:nvSpPr>
        <p:spPr>
          <a:xfrm>
            <a:off x="531936" y="457200"/>
            <a:ext cx="4240090" cy="1600200"/>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733C33F-B546-4CFD-8127-11D65F95AEB8}"/>
              </a:ext>
            </a:extLst>
          </p:cNvPr>
          <p:cNvSpPr>
            <a:spLocks noGrp="1"/>
          </p:cNvSpPr>
          <p:nvPr>
            <p:ph idx="1"/>
          </p:nvPr>
        </p:nvSpPr>
        <p:spPr>
          <a:xfrm>
            <a:off x="5183188" y="457201"/>
            <a:ext cx="6476876"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BA53DEC-61C0-4EB7-ADA5-282445E8428D}"/>
              </a:ext>
            </a:extLst>
          </p:cNvPr>
          <p:cNvSpPr>
            <a:spLocks noGrp="1"/>
          </p:cNvSpPr>
          <p:nvPr>
            <p:ph type="body" sz="half" idx="2"/>
          </p:nvPr>
        </p:nvSpPr>
        <p:spPr>
          <a:xfrm>
            <a:off x="531936" y="2057400"/>
            <a:ext cx="424009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38824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93BC-A4EE-4971-96B7-77BDA44C1CC0}"/>
              </a:ext>
            </a:extLst>
          </p:cNvPr>
          <p:cNvSpPr>
            <a:spLocks noGrp="1"/>
          </p:cNvSpPr>
          <p:nvPr>
            <p:ph type="title"/>
          </p:nvPr>
        </p:nvSpPr>
        <p:spPr>
          <a:xfrm>
            <a:off x="567104" y="457200"/>
            <a:ext cx="4204921" cy="1600200"/>
          </a:xfrm>
          <a:prstGeom prst="rect">
            <a:avLst/>
          </a:prstGeo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2F60CEB7-776C-49E4-9FB9-6F88017A7D1B}"/>
              </a:ext>
            </a:extLst>
          </p:cNvPr>
          <p:cNvSpPr>
            <a:spLocks noGrp="1"/>
          </p:cNvSpPr>
          <p:nvPr>
            <p:ph type="pic" idx="1"/>
          </p:nvPr>
        </p:nvSpPr>
        <p:spPr>
          <a:xfrm>
            <a:off x="5183187" y="457201"/>
            <a:ext cx="6492997"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E5D677-6E29-4736-9C43-A3EADE65C9F8}"/>
              </a:ext>
            </a:extLst>
          </p:cNvPr>
          <p:cNvSpPr>
            <a:spLocks noGrp="1"/>
          </p:cNvSpPr>
          <p:nvPr>
            <p:ph type="body" sz="half" idx="2"/>
          </p:nvPr>
        </p:nvSpPr>
        <p:spPr>
          <a:xfrm>
            <a:off x="567104" y="2057400"/>
            <a:ext cx="420492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78122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03C8A87-D9BE-4536-AE06-710D65CA885C}"/>
              </a:ext>
            </a:extLst>
          </p:cNvPr>
          <p:cNvSpPr>
            <a:spLocks noGrp="1"/>
          </p:cNvSpPr>
          <p:nvPr>
            <p:ph type="body" orient="vert" idx="1"/>
          </p:nvPr>
        </p:nvSpPr>
        <p:spPr>
          <a:xfrm>
            <a:off x="529003" y="1556239"/>
            <a:ext cx="11169161" cy="4602772"/>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878A4BA7-74EB-439F-AC90-CA3149F7DABF}"/>
              </a:ext>
            </a:extLst>
          </p:cNvPr>
          <p:cNvSpPr>
            <a:spLocks noGrp="1"/>
          </p:cNvSpPr>
          <p:nvPr>
            <p:ph type="title"/>
          </p:nvPr>
        </p:nvSpPr>
        <p:spPr>
          <a:xfrm>
            <a:off x="529003" y="500063"/>
            <a:ext cx="11169161" cy="105617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61711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620525-76FD-4729-A2F5-84A4F246BE62}"/>
              </a:ext>
            </a:extLst>
          </p:cNvPr>
          <p:cNvSpPr>
            <a:spLocks noGrp="1"/>
          </p:cNvSpPr>
          <p:nvPr>
            <p:ph type="title" orient="vert"/>
          </p:nvPr>
        </p:nvSpPr>
        <p:spPr>
          <a:xfrm>
            <a:off x="9851780" y="492369"/>
            <a:ext cx="1872761" cy="5605096"/>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169124E1-21B3-4AA6-A7B0-56157F8EA0DF}"/>
              </a:ext>
            </a:extLst>
          </p:cNvPr>
          <p:cNvSpPr>
            <a:spLocks noGrp="1"/>
          </p:cNvSpPr>
          <p:nvPr>
            <p:ph type="body" orient="vert" idx="1"/>
          </p:nvPr>
        </p:nvSpPr>
        <p:spPr>
          <a:xfrm>
            <a:off x="558312" y="492369"/>
            <a:ext cx="9293468" cy="5605096"/>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89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ight Triangle 1"/>
          <p:cNvSpPr/>
          <p:nvPr userDrawn="1"/>
        </p:nvSpPr>
        <p:spPr>
          <a:xfrm rot="5400000">
            <a:off x="5888831" y="656432"/>
            <a:ext cx="2124075" cy="2125662"/>
          </a:xfrm>
          <a:prstGeom prst="rtTriangle">
            <a:avLst/>
          </a:prstGeom>
          <a:solidFill>
            <a:srgbClr val="CF203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650947" y="1894865"/>
            <a:ext cx="4633165" cy="405363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6"/>
          <p:cNvSpPr>
            <a:spLocks noGrp="1"/>
          </p:cNvSpPr>
          <p:nvPr>
            <p:ph type="body" sz="quarter" idx="10"/>
          </p:nvPr>
        </p:nvSpPr>
        <p:spPr>
          <a:xfrm>
            <a:off x="633849" y="536713"/>
            <a:ext cx="4650263" cy="1182756"/>
          </a:xfrm>
        </p:spPr>
        <p:txBody>
          <a:bodyPr>
            <a:noAutofit/>
          </a:bodyPr>
          <a:lstStyle>
            <a:lvl1pPr marL="0" indent="0">
              <a:buNone/>
              <a:defRPr sz="3200" b="1" baseline="0"/>
            </a:lvl1pPr>
          </a:lstStyle>
          <a:p>
            <a:pPr lvl="0"/>
            <a:r>
              <a:rPr lang="de-DE" dirty="0"/>
              <a:t>Textmasterformate durch Klicken bearbeiten</a:t>
            </a:r>
          </a:p>
        </p:txBody>
      </p:sp>
      <p:sp>
        <p:nvSpPr>
          <p:cNvPr id="14" name="Picture Placeholder 13"/>
          <p:cNvSpPr>
            <a:spLocks noGrp="1"/>
          </p:cNvSpPr>
          <p:nvPr>
            <p:ph type="pic" sz="quarter" idx="12"/>
          </p:nvPr>
        </p:nvSpPr>
        <p:spPr>
          <a:xfrm>
            <a:off x="6335910" y="1036061"/>
            <a:ext cx="5033400" cy="4713329"/>
          </a:xfrm>
          <a:solidFill>
            <a:schemeClr val="bg1">
              <a:lumMod val="85000"/>
            </a:schemeClr>
          </a:solidFill>
        </p:spPr>
        <p:txBody>
          <a:bodyPr rtlCol="0" anchor="ctr">
            <a:normAutofit/>
          </a:bodyPr>
          <a:lstStyle>
            <a:lvl1pPr marL="0" indent="0" algn="ctr">
              <a:buNone/>
              <a:defRPr/>
            </a:lvl1pPr>
          </a:lstStyle>
          <a:p>
            <a:pPr lvl="0"/>
            <a:r>
              <a:rPr lang="en-US" noProof="0"/>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srcRect/>
          <a:stretch>
            <a:fillRect/>
          </a:stretch>
        </p:blipFill>
        <p:spPr bwMode="auto">
          <a:xfrm>
            <a:off x="3011488" y="2079625"/>
            <a:ext cx="9180512" cy="4806950"/>
          </a:xfrm>
          <a:prstGeom prst="rect">
            <a:avLst/>
          </a:prstGeom>
          <a:noFill/>
          <a:ln w="9525">
            <a:noFill/>
            <a:miter lim="800000"/>
            <a:headEnd/>
            <a:tailEnd/>
          </a:ln>
        </p:spPr>
      </p:pic>
      <p:sp>
        <p:nvSpPr>
          <p:cNvPr id="3" name="Title 1"/>
          <p:cNvSpPr>
            <a:spLocks noGrp="1"/>
          </p:cNvSpPr>
          <p:nvPr>
            <p:ph type="ctrTitle"/>
          </p:nvPr>
        </p:nvSpPr>
        <p:spPr>
          <a:xfrm>
            <a:off x="1524000" y="1350963"/>
            <a:ext cx="9144000" cy="2387600"/>
          </a:xfrm>
          <a:prstGeom prst="rect">
            <a:avLst/>
          </a:prstGeom>
        </p:spPr>
        <p:txBody>
          <a:bodyPr anchor="b"/>
          <a:lstStyle>
            <a:lvl1pPr algn="ctr">
              <a:defRPr sz="6000"/>
            </a:lvl1p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7619" y="1058579"/>
            <a:ext cx="5490797" cy="43255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816" y="1058579"/>
            <a:ext cx="5525964"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587619" y="2403"/>
            <a:ext cx="11169161" cy="1056176"/>
          </a:xfrm>
          <a:prstGeom prst="rect">
            <a:avLst/>
          </a:prstGeom>
        </p:spPr>
        <p:txBody>
          <a:bodyPr rtlCol="0">
            <a:normAutofit/>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999" y="1075713"/>
            <a:ext cx="546857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9004" y="1922143"/>
            <a:ext cx="5468572"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098231"/>
            <a:ext cx="552596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922143"/>
            <a:ext cx="5525964"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529004" y="0"/>
            <a:ext cx="11169161" cy="1056176"/>
          </a:xfrm>
          <a:prstGeom prst="rect">
            <a:avLst/>
          </a:prstGeom>
        </p:spPr>
        <p:txBody>
          <a:bodyPr rtlCol="0">
            <a:normAutofit/>
          </a:body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8"/>
          <p:cNvPicPr>
            <a:picLocks noChangeAspect="1"/>
          </p:cNvPicPr>
          <p:nvPr userDrawn="1"/>
        </p:nvPicPr>
        <p:blipFill>
          <a:blip r:embed="rId15"/>
          <a:srcRect/>
          <a:stretch>
            <a:fillRect/>
          </a:stretch>
        </p:blipFill>
        <p:spPr bwMode="auto">
          <a:xfrm>
            <a:off x="160338" y="6351588"/>
            <a:ext cx="977900" cy="374650"/>
          </a:xfrm>
          <a:prstGeom prst="rect">
            <a:avLst/>
          </a:prstGeom>
          <a:noFill/>
          <a:ln w="9525">
            <a:noFill/>
            <a:miter lim="800000"/>
            <a:headEnd/>
            <a:tailEnd/>
          </a:ln>
        </p:spPr>
      </p:pic>
      <p:pic>
        <p:nvPicPr>
          <p:cNvPr id="1027" name="Picture 9"/>
          <p:cNvPicPr>
            <a:picLocks noChangeAspect="1"/>
          </p:cNvPicPr>
          <p:nvPr userDrawn="1"/>
        </p:nvPicPr>
        <p:blipFill>
          <a:blip r:embed="rId16"/>
          <a:srcRect/>
          <a:stretch>
            <a:fillRect/>
          </a:stretch>
        </p:blipFill>
        <p:spPr bwMode="auto">
          <a:xfrm>
            <a:off x="10167938" y="5813425"/>
            <a:ext cx="2033587" cy="1065213"/>
          </a:xfrm>
          <a:prstGeom prst="rect">
            <a:avLst/>
          </a:prstGeom>
          <a:noFill/>
          <a:ln w="9525">
            <a:noFill/>
            <a:miter lim="800000"/>
            <a:headEnd/>
            <a:tailEnd/>
          </a:ln>
        </p:spPr>
      </p:pic>
      <p:sp>
        <p:nvSpPr>
          <p:cNvPr id="1028" name="Title Placeholder 1"/>
          <p:cNvSpPr>
            <a:spLocks noGrp="1"/>
          </p:cNvSpPr>
          <p:nvPr>
            <p:ph type="title"/>
          </p:nvPr>
        </p:nvSpPr>
        <p:spPr bwMode="auto">
          <a:xfrm>
            <a:off x="598488" y="0"/>
            <a:ext cx="11168062" cy="1055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6"/>
          <p:cNvSpPr>
            <a:spLocks noGrp="1"/>
          </p:cNvSpPr>
          <p:nvPr>
            <p:ph type="body" idx="1"/>
          </p:nvPr>
        </p:nvSpPr>
        <p:spPr bwMode="auto">
          <a:xfrm>
            <a:off x="565150" y="1062038"/>
            <a:ext cx="11169650" cy="4529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5" r:id="rId1"/>
    <p:sldLayoutId id="2147483656" r:id="rId2"/>
    <p:sldLayoutId id="2147483657" r:id="rId3"/>
    <p:sldLayoutId id="2147483666" r:id="rId4"/>
    <p:sldLayoutId id="2147483658" r:id="rId5"/>
    <p:sldLayoutId id="2147483667" r:id="rId6"/>
    <p:sldLayoutId id="2147483659" r:id="rId7"/>
    <p:sldLayoutId id="2147483660" r:id="rId8"/>
    <p:sldLayoutId id="2147483661" r:id="rId9"/>
    <p:sldLayoutId id="2147483662" r:id="rId10"/>
    <p:sldLayoutId id="2147483663" r:id="rId11"/>
    <p:sldLayoutId id="2147483664" r:id="rId12"/>
    <p:sldLayoutId id="2147483668" r:id="rId13"/>
  </p:sldLayoutIdLst>
  <p:txStyles>
    <p:titleStyle>
      <a:lvl1pPr algn="ctr" rtl="0" eaLnBrk="0" fontAlgn="base" hangingPunct="0">
        <a:lnSpc>
          <a:spcPct val="90000"/>
        </a:lnSpc>
        <a:spcBef>
          <a:spcPct val="0"/>
        </a:spcBef>
        <a:spcAft>
          <a:spcPct val="0"/>
        </a:spcAft>
        <a:defRPr sz="4000" b="1" kern="1200">
          <a:solidFill>
            <a:srgbClr val="000000"/>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4000" b="1">
          <a:solidFill>
            <a:srgbClr val="000000"/>
          </a:solidFill>
          <a:latin typeface="Arial" charset="0"/>
          <a:cs typeface="Arial" charset="0"/>
        </a:defRPr>
      </a:lvl2pPr>
      <a:lvl3pPr algn="ctr" rtl="0" eaLnBrk="0" fontAlgn="base" hangingPunct="0">
        <a:lnSpc>
          <a:spcPct val="90000"/>
        </a:lnSpc>
        <a:spcBef>
          <a:spcPct val="0"/>
        </a:spcBef>
        <a:spcAft>
          <a:spcPct val="0"/>
        </a:spcAft>
        <a:defRPr sz="4000" b="1">
          <a:solidFill>
            <a:srgbClr val="000000"/>
          </a:solidFill>
          <a:latin typeface="Arial" charset="0"/>
          <a:cs typeface="Arial" charset="0"/>
        </a:defRPr>
      </a:lvl3pPr>
      <a:lvl4pPr algn="ctr" rtl="0" eaLnBrk="0" fontAlgn="base" hangingPunct="0">
        <a:lnSpc>
          <a:spcPct val="90000"/>
        </a:lnSpc>
        <a:spcBef>
          <a:spcPct val="0"/>
        </a:spcBef>
        <a:spcAft>
          <a:spcPct val="0"/>
        </a:spcAft>
        <a:defRPr sz="4000" b="1">
          <a:solidFill>
            <a:srgbClr val="000000"/>
          </a:solidFill>
          <a:latin typeface="Arial" charset="0"/>
          <a:cs typeface="Arial" charset="0"/>
        </a:defRPr>
      </a:lvl4pPr>
      <a:lvl5pPr algn="ctr" rtl="0" eaLnBrk="0" fontAlgn="base" hangingPunct="0">
        <a:lnSpc>
          <a:spcPct val="90000"/>
        </a:lnSpc>
        <a:spcBef>
          <a:spcPct val="0"/>
        </a:spcBef>
        <a:spcAft>
          <a:spcPct val="0"/>
        </a:spcAft>
        <a:defRPr sz="4000" b="1">
          <a:solidFill>
            <a:srgbClr val="000000"/>
          </a:solidFill>
          <a:latin typeface="Arial" charset="0"/>
          <a:cs typeface="Arial" charset="0"/>
        </a:defRPr>
      </a:lvl5pPr>
      <a:lvl6pPr marL="457200" algn="ctr" rtl="0" fontAlgn="base">
        <a:lnSpc>
          <a:spcPct val="90000"/>
        </a:lnSpc>
        <a:spcBef>
          <a:spcPct val="0"/>
        </a:spcBef>
        <a:spcAft>
          <a:spcPct val="0"/>
        </a:spcAft>
        <a:defRPr sz="4000" b="1">
          <a:solidFill>
            <a:srgbClr val="000000"/>
          </a:solidFill>
          <a:latin typeface="Arial" charset="0"/>
          <a:cs typeface="Arial" charset="0"/>
        </a:defRPr>
      </a:lvl6pPr>
      <a:lvl7pPr marL="914400" algn="ctr" rtl="0" fontAlgn="base">
        <a:lnSpc>
          <a:spcPct val="90000"/>
        </a:lnSpc>
        <a:spcBef>
          <a:spcPct val="0"/>
        </a:spcBef>
        <a:spcAft>
          <a:spcPct val="0"/>
        </a:spcAft>
        <a:defRPr sz="4000" b="1">
          <a:solidFill>
            <a:srgbClr val="000000"/>
          </a:solidFill>
          <a:latin typeface="Arial" charset="0"/>
          <a:cs typeface="Arial" charset="0"/>
        </a:defRPr>
      </a:lvl7pPr>
      <a:lvl8pPr marL="1371600" algn="ctr" rtl="0" fontAlgn="base">
        <a:lnSpc>
          <a:spcPct val="90000"/>
        </a:lnSpc>
        <a:spcBef>
          <a:spcPct val="0"/>
        </a:spcBef>
        <a:spcAft>
          <a:spcPct val="0"/>
        </a:spcAft>
        <a:defRPr sz="4000" b="1">
          <a:solidFill>
            <a:srgbClr val="000000"/>
          </a:solidFill>
          <a:latin typeface="Arial" charset="0"/>
          <a:cs typeface="Arial" charset="0"/>
        </a:defRPr>
      </a:lvl8pPr>
      <a:lvl9pPr marL="1828800" algn="ctr" rtl="0" fontAlgn="base">
        <a:lnSpc>
          <a:spcPct val="90000"/>
        </a:lnSpc>
        <a:spcBef>
          <a:spcPct val="0"/>
        </a:spcBef>
        <a:spcAft>
          <a:spcPct val="0"/>
        </a:spcAft>
        <a:defRPr sz="4000" b="1">
          <a:solidFill>
            <a:srgbClr val="000000"/>
          </a:solidFill>
          <a:latin typeface="Arial" charset="0"/>
          <a:cs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charset="0"/>
        <a:buChar char="•"/>
        <a:defRPr kern="1200">
          <a:solidFill>
            <a:srgbClr val="000000"/>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E366C2-445C-8C4D-8274-4B1C66A25E1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60963" y="6351103"/>
            <a:ext cx="976497" cy="374499"/>
          </a:xfrm>
          <a:prstGeom prst="rect">
            <a:avLst/>
          </a:prstGeom>
        </p:spPr>
      </p:pic>
      <p:pic>
        <p:nvPicPr>
          <p:cNvPr id="10" name="Picture 9">
            <a:extLst>
              <a:ext uri="{FF2B5EF4-FFF2-40B4-BE49-F238E27FC236}">
                <a16:creationId xmlns:a16="http://schemas.microsoft.com/office/drawing/2014/main" id="{CDA02FF0-C809-8646-916E-1F557617758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0168097" y="5813346"/>
            <a:ext cx="2033474" cy="1064867"/>
          </a:xfrm>
          <a:prstGeom prst="rect">
            <a:avLst/>
          </a:prstGeom>
        </p:spPr>
      </p:pic>
      <p:sp>
        <p:nvSpPr>
          <p:cNvPr id="11" name="Title Placeholder 1">
            <a:extLst>
              <a:ext uri="{FF2B5EF4-FFF2-40B4-BE49-F238E27FC236}">
                <a16:creationId xmlns:a16="http://schemas.microsoft.com/office/drawing/2014/main" id="{C51039D2-5428-4F9C-983B-E871C7CFC06D}"/>
              </a:ext>
            </a:extLst>
          </p:cNvPr>
          <p:cNvSpPr>
            <a:spLocks noGrp="1"/>
          </p:cNvSpPr>
          <p:nvPr>
            <p:ph type="title"/>
          </p:nvPr>
        </p:nvSpPr>
        <p:spPr>
          <a:xfrm>
            <a:off x="529003" y="500063"/>
            <a:ext cx="11169161" cy="105617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a:extLst>
              <a:ext uri="{FF2B5EF4-FFF2-40B4-BE49-F238E27FC236}">
                <a16:creationId xmlns:a16="http://schemas.microsoft.com/office/drawing/2014/main" id="{382E9E18-8709-465F-B920-AAE11B6304A8}"/>
              </a:ext>
            </a:extLst>
          </p:cNvPr>
          <p:cNvSpPr>
            <a:spLocks noGrp="1"/>
          </p:cNvSpPr>
          <p:nvPr>
            <p:ph type="body" idx="1"/>
          </p:nvPr>
        </p:nvSpPr>
        <p:spPr>
          <a:xfrm>
            <a:off x="529003" y="1556239"/>
            <a:ext cx="11169161" cy="45280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6864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ChangeArrowheads="1"/>
          </p:cNvSpPr>
          <p:nvPr/>
        </p:nvSpPr>
        <p:spPr bwMode="auto">
          <a:xfrm>
            <a:off x="0" y="3697288"/>
            <a:ext cx="12192000" cy="1200329"/>
          </a:xfrm>
          <a:prstGeom prst="rect">
            <a:avLst/>
          </a:prstGeom>
          <a:noFill/>
          <a:ln w="9525">
            <a:noFill/>
            <a:miter lim="800000"/>
            <a:headEnd/>
            <a:tailEnd/>
          </a:ln>
        </p:spPr>
        <p:txBody>
          <a:bodyPr>
            <a:spAutoFit/>
          </a:bodyPr>
          <a:lstStyle/>
          <a:p>
            <a:pPr algn="ctr"/>
            <a:r>
              <a:rPr lang="de-CH" sz="3600" b="1" dirty="0">
                <a:solidFill>
                  <a:srgbClr val="000000"/>
                </a:solidFill>
              </a:rPr>
              <a:t>Business Network International (BNI)</a:t>
            </a:r>
            <a:br>
              <a:rPr lang="de-CH" sz="3600" b="1" dirty="0">
                <a:solidFill>
                  <a:srgbClr val="000000"/>
                </a:solidFill>
              </a:rPr>
            </a:br>
            <a:endParaRPr lang="de-CH" sz="3600" b="1"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p:cNvPicPr>
          <p:nvPr/>
        </p:nvPicPr>
        <p:blipFill>
          <a:blip r:embed="rId2"/>
          <a:srcRect/>
          <a:stretch>
            <a:fillRect/>
          </a:stretch>
        </p:blipFill>
        <p:spPr bwMode="auto">
          <a:xfrm>
            <a:off x="7416800" y="903288"/>
            <a:ext cx="1689100" cy="1787525"/>
          </a:xfrm>
          <a:prstGeom prst="rect">
            <a:avLst/>
          </a:prstGeom>
          <a:noFill/>
          <a:ln w="9525">
            <a:noFill/>
            <a:miter lim="800000"/>
            <a:headEnd/>
            <a:tailEnd/>
          </a:ln>
        </p:spPr>
      </p:pic>
      <p:sp>
        <p:nvSpPr>
          <p:cNvPr id="26626" name="Title 1"/>
          <p:cNvSpPr>
            <a:spLocks noGrp="1"/>
          </p:cNvSpPr>
          <p:nvPr>
            <p:ph type="title"/>
          </p:nvPr>
        </p:nvSpPr>
        <p:spPr>
          <a:xfrm>
            <a:off x="511175" y="0"/>
            <a:ext cx="11169650" cy="1055688"/>
          </a:xfrm>
        </p:spPr>
        <p:txBody>
          <a:bodyPr/>
          <a:lstStyle/>
          <a:p>
            <a:pPr eaLnBrk="1" hangingPunct="1"/>
            <a:r>
              <a:rPr lang="de-CH" dirty="0">
                <a:latin typeface="Arial" charset="0"/>
                <a:cs typeface="Arial" charset="0"/>
              </a:rPr>
              <a:t>Der Gründer</a:t>
            </a:r>
          </a:p>
        </p:txBody>
      </p:sp>
      <p:sp>
        <p:nvSpPr>
          <p:cNvPr id="26627" name="Rectangle 2"/>
          <p:cNvSpPr>
            <a:spLocks noChangeArrowheads="1"/>
          </p:cNvSpPr>
          <p:nvPr/>
        </p:nvSpPr>
        <p:spPr bwMode="auto">
          <a:xfrm>
            <a:off x="690563" y="1185863"/>
            <a:ext cx="6243637" cy="2677656"/>
          </a:xfrm>
          <a:prstGeom prst="rect">
            <a:avLst/>
          </a:prstGeom>
          <a:noFill/>
          <a:ln w="9525">
            <a:noFill/>
            <a:miter lim="800000"/>
            <a:headEnd/>
            <a:tailEnd/>
          </a:ln>
        </p:spPr>
        <p:txBody>
          <a:bodyPr>
            <a:spAutoFit/>
          </a:bodyPr>
          <a:lstStyle/>
          <a:p>
            <a:r>
              <a:rPr lang="de-CH" sz="2400" dirty="0"/>
              <a:t>BNI wurde 1985 von Dr. Ivan </a:t>
            </a:r>
            <a:r>
              <a:rPr lang="de-CH" sz="2400" dirty="0" err="1"/>
              <a:t>Misner</a:t>
            </a:r>
            <a:r>
              <a:rPr lang="de-CH" sz="2400" dirty="0"/>
              <a:t> gegründet. Er entwickelte ein Konzept und schuf eine strukturierte Netzwerkplattform, in der Geschäftsleute zusammenkommen und enge Beziehungen aufbauen können, mit dem Ziel, Empfehlungen auszutauschen.</a:t>
            </a:r>
          </a:p>
          <a:p>
            <a:r>
              <a:rPr lang="de-CH" sz="2400" dirty="0"/>
              <a:t>   </a:t>
            </a:r>
          </a:p>
        </p:txBody>
      </p:sp>
      <p:sp>
        <p:nvSpPr>
          <p:cNvPr id="26628" name="Rectangle 3"/>
          <p:cNvSpPr>
            <a:spLocks noChangeArrowheads="1"/>
          </p:cNvSpPr>
          <p:nvPr/>
        </p:nvSpPr>
        <p:spPr bwMode="auto">
          <a:xfrm>
            <a:off x="679450" y="3718922"/>
            <a:ext cx="6448425" cy="2308324"/>
          </a:xfrm>
          <a:prstGeom prst="rect">
            <a:avLst/>
          </a:prstGeom>
          <a:noFill/>
          <a:ln w="9525">
            <a:noFill/>
            <a:miter lim="800000"/>
            <a:headEnd/>
            <a:tailEnd/>
          </a:ln>
        </p:spPr>
        <p:txBody>
          <a:bodyPr>
            <a:spAutoFit/>
          </a:bodyPr>
          <a:lstStyle/>
          <a:p>
            <a:r>
              <a:rPr lang="de-CH" sz="2400" dirty="0">
                <a:solidFill>
                  <a:srgbClr val="000000"/>
                </a:solidFill>
              </a:rPr>
              <a:t>In all den Jahren erfuhren hunderttausende Mitglieder ein </a:t>
            </a:r>
            <a:r>
              <a:rPr lang="de-CH" sz="2400" dirty="0"/>
              <a:t>positives Geschäftswachstum</a:t>
            </a:r>
            <a:r>
              <a:rPr lang="de-CH" sz="2400" dirty="0">
                <a:solidFill>
                  <a:srgbClr val="000000"/>
                </a:solidFill>
              </a:rPr>
              <a:t>, indem sie sich die Philosophie „Wer gibt, gewinnt</a:t>
            </a:r>
            <a:r>
              <a:rPr lang="de-CH" sz="2400" baseline="30000" dirty="0">
                <a:solidFill>
                  <a:srgbClr val="000000"/>
                </a:solidFill>
              </a:rPr>
              <a:t>®</a:t>
            </a:r>
            <a:r>
              <a:rPr lang="de-CH" sz="2400" dirty="0">
                <a:solidFill>
                  <a:srgbClr val="000000"/>
                </a:solidFill>
              </a:rPr>
              <a:t>“ zu eigen machten und die bewährte BNI-Methode des Empfehlungsaustausches praktizierten.   </a:t>
            </a:r>
          </a:p>
        </p:txBody>
      </p:sp>
      <p:pic>
        <p:nvPicPr>
          <p:cNvPr id="26629" name="Picture 5" descr="A person wearing a suit and tie&#10;&#10;Description automatically generated"/>
          <p:cNvPicPr>
            <a:picLocks noChangeAspect="1"/>
          </p:cNvPicPr>
          <p:nvPr/>
        </p:nvPicPr>
        <p:blipFill>
          <a:blip r:embed="rId3"/>
          <a:srcRect/>
          <a:stretch>
            <a:fillRect/>
          </a:stretch>
        </p:blipFill>
        <p:spPr bwMode="auto">
          <a:xfrm>
            <a:off x="7661275" y="1144588"/>
            <a:ext cx="3851275" cy="4144962"/>
          </a:xfrm>
          <a:prstGeom prst="rect">
            <a:avLst/>
          </a:prstGeom>
          <a:noFill/>
          <a:ln w="9525">
            <a:noFill/>
            <a:miter lim="800000"/>
            <a:headEnd/>
            <a:tailEnd/>
          </a:ln>
        </p:spPr>
      </p:pic>
      <p:sp>
        <p:nvSpPr>
          <p:cNvPr id="26630" name="TextBox 6"/>
          <p:cNvSpPr txBox="1">
            <a:spLocks noChangeArrowheads="1"/>
          </p:cNvSpPr>
          <p:nvPr/>
        </p:nvSpPr>
        <p:spPr bwMode="auto">
          <a:xfrm>
            <a:off x="7613650" y="5407025"/>
            <a:ext cx="4419600" cy="1100138"/>
          </a:xfrm>
          <a:prstGeom prst="rect">
            <a:avLst/>
          </a:prstGeom>
          <a:noFill/>
          <a:ln w="9525">
            <a:noFill/>
            <a:miter lim="800000"/>
            <a:headEnd/>
            <a:tailEnd/>
          </a:ln>
        </p:spPr>
        <p:txBody>
          <a:bodyPr>
            <a:spAutoFit/>
          </a:bodyPr>
          <a:lstStyle/>
          <a:p>
            <a:r>
              <a:rPr lang="de-CH" b="1"/>
              <a:t>Dr. Ivan Misner</a:t>
            </a:r>
            <a:r>
              <a:rPr lang="de-CH" sz="1400" b="1" baseline="30000"/>
              <a:t>®</a:t>
            </a:r>
            <a:endParaRPr lang="de-CH" b="1" baseline="30000"/>
          </a:p>
          <a:p>
            <a:r>
              <a:rPr lang="de-CH" sz="1600"/>
              <a:t>Gründer und Chief Visionary Officer von BNI </a:t>
            </a:r>
          </a:p>
          <a:p>
            <a:r>
              <a:rPr lang="de-CH" sz="1600"/>
              <a:t>„The Father of Modern Networking“</a:t>
            </a:r>
          </a:p>
          <a:p>
            <a:endParaRPr lang="de-CH"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Unsere Geschichte</a:t>
            </a:r>
            <a:endParaRPr lang="de-DE" dirty="0"/>
          </a:p>
        </p:txBody>
      </p:sp>
      <p:sp>
        <p:nvSpPr>
          <p:cNvPr id="3" name="Textplatzhalter 2"/>
          <p:cNvSpPr>
            <a:spLocks noGrp="1"/>
          </p:cNvSpPr>
          <p:nvPr>
            <p:ph type="body" sz="quarter" idx="10"/>
          </p:nvPr>
        </p:nvSpPr>
        <p:spPr/>
        <p:txBody>
          <a:bodyPr/>
          <a:lstStyle/>
          <a:p>
            <a:r>
              <a:rPr lang="de-DE" altLang="de-DE" dirty="0"/>
              <a:t>1985 Gründung durch Dr. Ivan </a:t>
            </a:r>
            <a:r>
              <a:rPr lang="de-DE" altLang="de-DE" dirty="0" err="1"/>
              <a:t>Misner</a:t>
            </a:r>
            <a:r>
              <a:rPr lang="de-DE" altLang="de-DE" dirty="0"/>
              <a:t> in den USA</a:t>
            </a:r>
          </a:p>
          <a:p>
            <a:r>
              <a:rPr lang="de-DE" altLang="de-DE" dirty="0"/>
              <a:t>1997 Gründung erster Chapter in Europa (UK)</a:t>
            </a:r>
          </a:p>
          <a:p>
            <a:r>
              <a:rPr lang="de-DE" altLang="de-DE" dirty="0"/>
              <a:t>2003 Gründung erster Chapter in Deutschland</a:t>
            </a:r>
          </a:p>
          <a:p>
            <a:r>
              <a:rPr lang="de-DE" altLang="de-DE" dirty="0"/>
              <a:t>2004 Gründung erster Chapter in Österreich</a:t>
            </a:r>
          </a:p>
          <a:p>
            <a:r>
              <a:rPr lang="de-DE" altLang="de-DE" dirty="0"/>
              <a:t>2008 Michael Mayer und Harald Lais übernehmen das Franchise </a:t>
            </a:r>
          </a:p>
          <a:p>
            <a:pPr marL="0" indent="0">
              <a:buNone/>
            </a:pPr>
            <a:r>
              <a:rPr lang="de-DE" altLang="de-DE" dirty="0"/>
              <a:t>            für Deutschland und Österreich</a:t>
            </a:r>
          </a:p>
          <a:p>
            <a:r>
              <a:rPr lang="de-DE" altLang="de-DE" dirty="0"/>
              <a:t>2018 BNI-Unternehmer erwirtschaften erstmals mehr als 1 Milliarde     	  Umsatz – ausschließlich durch BNI-Empfehlungen</a:t>
            </a:r>
          </a:p>
          <a:p>
            <a:pPr marL="0" indent="0">
              <a:buNone/>
            </a:pPr>
            <a:endParaRPr lang="de-DE" altLang="de-DE" dirty="0"/>
          </a:p>
          <a:p>
            <a:endParaRPr lang="de-DE" dirty="0"/>
          </a:p>
        </p:txBody>
      </p:sp>
    </p:spTree>
    <p:extLst>
      <p:ext uri="{BB962C8B-B14F-4D97-AF65-F5344CB8AC3E}">
        <p14:creationId xmlns:p14="http://schemas.microsoft.com/office/powerpoint/2010/main" val="3676055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63512" y="0"/>
            <a:ext cx="11864975" cy="1055688"/>
          </a:xfrm>
        </p:spPr>
        <p:txBody>
          <a:bodyPr>
            <a:noAutofit/>
          </a:bodyPr>
          <a:lstStyle/>
          <a:p>
            <a:pPr eaLnBrk="1" hangingPunct="1"/>
            <a:r>
              <a:rPr lang="de-CH" dirty="0">
                <a:latin typeface="Arial" charset="0"/>
                <a:cs typeface="Arial" charset="0"/>
              </a:rPr>
              <a:t>Bereitschaft, erst zu geben, </a:t>
            </a:r>
            <a:br>
              <a:rPr lang="de-CH" dirty="0">
                <a:latin typeface="Arial" charset="0"/>
                <a:cs typeface="Arial" charset="0"/>
              </a:rPr>
            </a:br>
            <a:r>
              <a:rPr lang="de-CH" dirty="0">
                <a:latin typeface="Arial" charset="0"/>
                <a:cs typeface="Arial" charset="0"/>
              </a:rPr>
              <a:t>bevor man etwas erwartet </a:t>
            </a:r>
          </a:p>
        </p:txBody>
      </p:sp>
      <p:sp>
        <p:nvSpPr>
          <p:cNvPr id="27650" name="TextBox 3"/>
          <p:cNvSpPr txBox="1">
            <a:spLocks noChangeArrowheads="1"/>
          </p:cNvSpPr>
          <p:nvPr/>
        </p:nvSpPr>
        <p:spPr bwMode="auto">
          <a:xfrm>
            <a:off x="4560888" y="1562100"/>
            <a:ext cx="7458075" cy="1006475"/>
          </a:xfrm>
          <a:prstGeom prst="rect">
            <a:avLst/>
          </a:prstGeom>
          <a:noFill/>
          <a:ln w="9525">
            <a:noFill/>
            <a:miter lim="800000"/>
            <a:headEnd/>
            <a:tailEnd/>
          </a:ln>
        </p:spPr>
        <p:txBody>
          <a:bodyPr>
            <a:spAutoFit/>
          </a:bodyPr>
          <a:lstStyle/>
          <a:p>
            <a:pPr algn="ctr"/>
            <a:r>
              <a:rPr lang="de-CH" sz="6000" b="1" dirty="0">
                <a:solidFill>
                  <a:srgbClr val="CF2030"/>
                </a:solidFill>
              </a:rPr>
              <a:t>Wer gibt, gewinnt</a:t>
            </a:r>
            <a:r>
              <a:rPr lang="de-CH" sz="6000" b="1" baseline="30000" dirty="0">
                <a:solidFill>
                  <a:srgbClr val="CF2030"/>
                </a:solidFill>
              </a:rPr>
              <a:t>®</a:t>
            </a:r>
          </a:p>
        </p:txBody>
      </p:sp>
      <p:sp>
        <p:nvSpPr>
          <p:cNvPr id="27651" name="Rectangle 4"/>
          <p:cNvSpPr>
            <a:spLocks noChangeArrowheads="1"/>
          </p:cNvSpPr>
          <p:nvPr/>
        </p:nvSpPr>
        <p:spPr bwMode="auto">
          <a:xfrm>
            <a:off x="5214939" y="2841625"/>
            <a:ext cx="5734614" cy="3728200"/>
          </a:xfrm>
          <a:prstGeom prst="rect">
            <a:avLst/>
          </a:prstGeom>
          <a:noFill/>
          <a:ln w="9525">
            <a:noFill/>
            <a:miter lim="800000"/>
            <a:headEnd/>
            <a:tailEnd/>
          </a:ln>
        </p:spPr>
        <p:txBody>
          <a:bodyPr wrap="square">
            <a:spAutoFit/>
          </a:bodyPr>
          <a:lstStyle/>
          <a:p>
            <a:pPr>
              <a:lnSpc>
                <a:spcPct val="90000"/>
              </a:lnSpc>
              <a:spcBef>
                <a:spcPts val="1000"/>
              </a:spcBef>
            </a:pPr>
            <a:r>
              <a:rPr lang="de-CH" sz="2400" dirty="0">
                <a:solidFill>
                  <a:srgbClr val="000000"/>
                </a:solidFill>
              </a:rPr>
              <a:t>Wer gibt, gewinnt</a:t>
            </a:r>
            <a:r>
              <a:rPr lang="de-CH" sz="2400" baseline="30000" dirty="0">
                <a:solidFill>
                  <a:srgbClr val="000000"/>
                </a:solidFill>
              </a:rPr>
              <a:t>®</a:t>
            </a:r>
            <a:r>
              <a:rPr lang="de-CH" sz="2400" dirty="0">
                <a:solidFill>
                  <a:srgbClr val="000000"/>
                </a:solidFill>
              </a:rPr>
              <a:t> ist eine von Dr. Ivan </a:t>
            </a:r>
            <a:r>
              <a:rPr lang="de-CH" sz="2400" dirty="0" err="1">
                <a:solidFill>
                  <a:srgbClr val="000000"/>
                </a:solidFill>
              </a:rPr>
              <a:t>Misner</a:t>
            </a:r>
            <a:r>
              <a:rPr lang="de-CH" sz="2400" dirty="0">
                <a:solidFill>
                  <a:srgbClr val="000000"/>
                </a:solidFill>
              </a:rPr>
              <a:t> ins Leben gerufene Philosophie, nach der sich die Mitglieder gegenseitig unterstützen. </a:t>
            </a:r>
          </a:p>
          <a:p>
            <a:pPr>
              <a:lnSpc>
                <a:spcPct val="90000"/>
              </a:lnSpc>
              <a:spcBef>
                <a:spcPts val="1000"/>
              </a:spcBef>
            </a:pPr>
            <a:endParaRPr lang="de-CH" sz="400" dirty="0">
              <a:solidFill>
                <a:srgbClr val="000000"/>
              </a:solidFill>
            </a:endParaRPr>
          </a:p>
          <a:p>
            <a:pPr>
              <a:lnSpc>
                <a:spcPct val="90000"/>
              </a:lnSpc>
              <a:spcBef>
                <a:spcPts val="1000"/>
              </a:spcBef>
            </a:pPr>
            <a:r>
              <a:rPr lang="de-CH" sz="2400" dirty="0">
                <a:solidFill>
                  <a:srgbClr val="000000"/>
                </a:solidFill>
              </a:rPr>
              <a:t>Etwas zu geben, ohne eine Gegen-leistung zu erwarten, schafft Vertrauen und eine Basis für enge Beziehungen. Gleichzeitig erweckt es den Wunsch, sich dem Geber gegenüber erkenntlich zu zeigen.  </a:t>
            </a:r>
          </a:p>
        </p:txBody>
      </p:sp>
      <p:pic>
        <p:nvPicPr>
          <p:cNvPr id="27652" name="Picture 6" descr="A picture containing plate&#10;&#10;Description automatically generated"/>
          <p:cNvPicPr>
            <a:picLocks noChangeAspect="1"/>
          </p:cNvPicPr>
          <p:nvPr/>
        </p:nvPicPr>
        <p:blipFill>
          <a:blip r:embed="rId2"/>
          <a:srcRect/>
          <a:stretch>
            <a:fillRect/>
          </a:stretch>
        </p:blipFill>
        <p:spPr bwMode="auto">
          <a:xfrm>
            <a:off x="587375" y="1820863"/>
            <a:ext cx="3683000" cy="36988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511175" y="0"/>
            <a:ext cx="11169650" cy="1055688"/>
          </a:xfrm>
        </p:spPr>
        <p:txBody>
          <a:bodyPr/>
          <a:lstStyle/>
          <a:p>
            <a:pPr eaLnBrk="1" hangingPunct="1"/>
            <a:r>
              <a:rPr lang="de-CH" dirty="0">
                <a:latin typeface="Arial" charset="0"/>
                <a:cs typeface="Arial" charset="0"/>
              </a:rPr>
              <a:t>Unsere Kernwerte</a:t>
            </a:r>
          </a:p>
        </p:txBody>
      </p:sp>
      <p:sp>
        <p:nvSpPr>
          <p:cNvPr id="28674" name="Rectangle 2"/>
          <p:cNvSpPr>
            <a:spLocks noChangeArrowheads="1"/>
          </p:cNvSpPr>
          <p:nvPr/>
        </p:nvSpPr>
        <p:spPr bwMode="auto">
          <a:xfrm>
            <a:off x="1644650" y="1096963"/>
            <a:ext cx="3929063" cy="5162550"/>
          </a:xfrm>
          <a:prstGeom prst="rect">
            <a:avLst/>
          </a:prstGeom>
          <a:noFill/>
          <a:ln w="9525">
            <a:noFill/>
            <a:miter lim="800000"/>
            <a:headEnd/>
            <a:tailEnd/>
          </a:ln>
        </p:spPr>
        <p:txBody>
          <a:bodyPr>
            <a:spAutoFit/>
          </a:bodyPr>
          <a:lstStyle/>
          <a:p>
            <a:r>
              <a:rPr lang="de-CH" altLang="zh-TW" sz="2000" b="1" dirty="0">
                <a:solidFill>
                  <a:srgbClr val="C00000"/>
                </a:solidFill>
                <a:ea typeface="PMingLiU" pitchFamily="18" charset="-120"/>
              </a:rPr>
              <a:t>Wer gibt, gewinnt!</a:t>
            </a:r>
            <a:r>
              <a:rPr lang="de-CH" altLang="zh-TW" sz="2000" b="1" baseline="30000" dirty="0">
                <a:solidFill>
                  <a:srgbClr val="C00000"/>
                </a:solidFill>
                <a:ea typeface="PMingLiU" pitchFamily="18" charset="-120"/>
              </a:rPr>
              <a:t>®</a:t>
            </a:r>
            <a:endParaRPr lang="de-CH" sz="2000" b="1" baseline="30000" dirty="0">
              <a:solidFill>
                <a:srgbClr val="C00000"/>
              </a:solidFill>
            </a:endParaRPr>
          </a:p>
          <a:p>
            <a:r>
              <a:rPr lang="de-CH" altLang="zh-TW" sz="1600" dirty="0">
                <a:ea typeface="PMingLiU" pitchFamily="18" charset="-120"/>
              </a:rPr>
              <a:t>Wer gibt, gewinnt</a:t>
            </a:r>
            <a:r>
              <a:rPr lang="de-CH" altLang="zh-TW" sz="1600" baseline="30000" dirty="0">
                <a:ea typeface="PMingLiU" pitchFamily="18" charset="-120"/>
              </a:rPr>
              <a:t>®</a:t>
            </a:r>
            <a:r>
              <a:rPr lang="de-CH" altLang="zh-TW" sz="1600" dirty="0">
                <a:ea typeface="PMingLiU" pitchFamily="18" charset="-120"/>
              </a:rPr>
              <a:t> ist die Philosophie von BNI. Wir zeigen, dass Sie durch das Geben von Empfehlungen profitieren.</a:t>
            </a:r>
          </a:p>
          <a:p>
            <a:endParaRPr lang="de-CH" altLang="zh-TW" sz="1600" dirty="0">
              <a:ea typeface="PMingLiU" pitchFamily="18" charset="-120"/>
            </a:endParaRPr>
          </a:p>
          <a:p>
            <a:r>
              <a:rPr lang="de-CH" altLang="zh-TW" sz="2000" b="1" dirty="0">
                <a:solidFill>
                  <a:srgbClr val="C00000"/>
                </a:solidFill>
                <a:ea typeface="PMingLiU" pitchFamily="18" charset="-120"/>
              </a:rPr>
              <a:t>Lebenslanges Lernen </a:t>
            </a:r>
            <a:endParaRPr lang="de-CH" sz="2000" b="1" dirty="0">
              <a:solidFill>
                <a:srgbClr val="C00000"/>
              </a:solidFill>
            </a:endParaRPr>
          </a:p>
          <a:p>
            <a:r>
              <a:rPr lang="de-CH" altLang="zh-TW" sz="1600" dirty="0">
                <a:ea typeface="PMingLiU" pitchFamily="18" charset="-120"/>
              </a:rPr>
              <a:t>Wir glauben an kontinuierliche Verbes-</a:t>
            </a:r>
            <a:r>
              <a:rPr lang="de-CH" altLang="zh-TW" sz="1600" dirty="0" err="1">
                <a:ea typeface="PMingLiU" pitchFamily="18" charset="-120"/>
              </a:rPr>
              <a:t>serung</a:t>
            </a:r>
            <a:r>
              <a:rPr lang="de-CH" altLang="zh-TW" sz="1600" dirty="0">
                <a:ea typeface="PMingLiU" pitchFamily="18" charset="-120"/>
              </a:rPr>
              <a:t> von persönlichen und beruflichen Fähigkeiten. BNI bietet zahlreiche Chancen für lebenslanges Lernen</a:t>
            </a:r>
            <a:r>
              <a:rPr lang="de-CH" sz="1600" dirty="0"/>
              <a:t>.</a:t>
            </a:r>
          </a:p>
          <a:p>
            <a:endParaRPr lang="de-CH" sz="1600" dirty="0"/>
          </a:p>
          <a:p>
            <a:r>
              <a:rPr lang="de-CH" sz="2000" b="1" dirty="0">
                <a:solidFill>
                  <a:srgbClr val="C00000"/>
                </a:solidFill>
              </a:rPr>
              <a:t>Tradition + Innovation</a:t>
            </a:r>
          </a:p>
          <a:p>
            <a:r>
              <a:rPr lang="de-CH" altLang="zh-TW" sz="1600" dirty="0">
                <a:ea typeface="PMingLiU" pitchFamily="18" charset="-120"/>
              </a:rPr>
              <a:t>Tradition in einem Unternehmen zeigt uns unsere Anfänge und bildet die Grundlage unserer Identität. Dabei müssen wir jedoch stets nach neuen Wegen suchen, um Innovation zu fördern</a:t>
            </a:r>
            <a:r>
              <a:rPr lang="de-CH" sz="1600" dirty="0"/>
              <a:t>. </a:t>
            </a:r>
          </a:p>
          <a:p>
            <a:endParaRPr lang="de-CH" sz="1600" dirty="0"/>
          </a:p>
          <a:p>
            <a:endParaRPr lang="de-CH" sz="1600" dirty="0"/>
          </a:p>
        </p:txBody>
      </p:sp>
      <p:sp>
        <p:nvSpPr>
          <p:cNvPr id="28675" name="Rectangle 3"/>
          <p:cNvSpPr>
            <a:spLocks noChangeArrowheads="1"/>
          </p:cNvSpPr>
          <p:nvPr/>
        </p:nvSpPr>
        <p:spPr bwMode="auto">
          <a:xfrm>
            <a:off x="7432675" y="1044575"/>
            <a:ext cx="4484688" cy="5711825"/>
          </a:xfrm>
          <a:prstGeom prst="rect">
            <a:avLst/>
          </a:prstGeom>
          <a:noFill/>
          <a:ln w="9525">
            <a:noFill/>
            <a:miter lim="800000"/>
            <a:headEnd/>
            <a:tailEnd/>
          </a:ln>
        </p:spPr>
        <p:txBody>
          <a:bodyPr wrap="square">
            <a:spAutoFit/>
          </a:bodyPr>
          <a:lstStyle/>
          <a:p>
            <a:r>
              <a:rPr lang="de-CH" sz="2000" b="1" dirty="0">
                <a:solidFill>
                  <a:srgbClr val="C00000"/>
                </a:solidFill>
              </a:rPr>
              <a:t>Positive </a:t>
            </a:r>
            <a:r>
              <a:rPr lang="de-CH" altLang="zh-TW" sz="2000" b="1" dirty="0">
                <a:solidFill>
                  <a:srgbClr val="C00000"/>
                </a:solidFill>
                <a:ea typeface="PMingLiU" pitchFamily="18" charset="-120"/>
              </a:rPr>
              <a:t>Einstellung</a:t>
            </a:r>
            <a:endParaRPr lang="de-CH" sz="2000" b="1" dirty="0">
              <a:solidFill>
                <a:srgbClr val="C00000"/>
              </a:solidFill>
            </a:endParaRPr>
          </a:p>
          <a:p>
            <a:r>
              <a:rPr lang="de-CH" altLang="zh-TW" sz="1600" dirty="0">
                <a:ea typeface="PMingLiU" pitchFamily="18" charset="-120"/>
              </a:rPr>
              <a:t>BNI bietet Ihnen eine Umgebung, in der </a:t>
            </a:r>
            <a:br>
              <a:rPr lang="de-CH" altLang="zh-TW" sz="1600" dirty="0">
                <a:ea typeface="PMingLiU" pitchFamily="18" charset="-120"/>
              </a:rPr>
            </a:br>
            <a:r>
              <a:rPr lang="de-CH" altLang="zh-TW" sz="1600" dirty="0">
                <a:ea typeface="PMingLiU" pitchFamily="18" charset="-120"/>
              </a:rPr>
              <a:t>Sie sich mit Menschen umgeben, die Ihren Erfolg unterstützen möchten.</a:t>
            </a:r>
          </a:p>
          <a:p>
            <a:endParaRPr lang="de-CH" altLang="zh-TW" sz="1600" dirty="0">
              <a:ea typeface="PMingLiU" pitchFamily="18" charset="-120"/>
            </a:endParaRPr>
          </a:p>
          <a:p>
            <a:r>
              <a:rPr lang="de-CH" altLang="zh-TW" sz="2000" b="1" dirty="0">
                <a:solidFill>
                  <a:srgbClr val="C00000"/>
                </a:solidFill>
                <a:ea typeface="PMingLiU" pitchFamily="18" charset="-120"/>
              </a:rPr>
              <a:t>Beziehungsaufbau </a:t>
            </a:r>
            <a:endParaRPr lang="de-CH" sz="2000" b="1" dirty="0">
              <a:solidFill>
                <a:srgbClr val="C00000"/>
              </a:solidFill>
            </a:endParaRPr>
          </a:p>
          <a:p>
            <a:r>
              <a:rPr lang="de-CH" altLang="zh-TW" sz="1600" dirty="0">
                <a:ea typeface="PMingLiU" pitchFamily="18" charset="-120"/>
              </a:rPr>
              <a:t>Beim Netzwerken geht es darum, </a:t>
            </a:r>
            <a:r>
              <a:rPr lang="de-CH" altLang="zh-TW" sz="1600" dirty="0" err="1">
                <a:ea typeface="PMingLiU" pitchFamily="18" charset="-120"/>
              </a:rPr>
              <a:t>Beziehun</a:t>
            </a:r>
            <a:r>
              <a:rPr lang="de-CH" altLang="zh-TW" sz="1600" dirty="0">
                <a:ea typeface="PMingLiU" pitchFamily="18" charset="-120"/>
              </a:rPr>
              <a:t>-gen mit neuen Kontakten aufzubauen und nicht darum, verzweifelt nach diesen zu suchen. Menschen möchten Geschäfte mit Personen tätigen, die sie kennen und denen sie vertrauen. Es geht darum, Beziehungen zu pflegen.</a:t>
            </a:r>
            <a:endParaRPr lang="de-CH" sz="1600" dirty="0"/>
          </a:p>
          <a:p>
            <a:endParaRPr lang="de-CH" sz="1600" dirty="0"/>
          </a:p>
          <a:p>
            <a:r>
              <a:rPr lang="de-CH" altLang="zh-TW" sz="2000" b="1" dirty="0">
                <a:solidFill>
                  <a:srgbClr val="C00000"/>
                </a:solidFill>
                <a:ea typeface="PMingLiU" pitchFamily="18" charset="-120"/>
              </a:rPr>
              <a:t>Verantwortlichkeit</a:t>
            </a:r>
            <a:endParaRPr lang="de-CH" sz="2000" b="1" dirty="0">
              <a:solidFill>
                <a:srgbClr val="C00000"/>
              </a:solidFill>
            </a:endParaRPr>
          </a:p>
          <a:p>
            <a:r>
              <a:rPr lang="de-CH" altLang="zh-TW" sz="1600" dirty="0">
                <a:ea typeface="PMingLiU" pitchFamily="18" charset="-120"/>
              </a:rPr>
              <a:t>Für ein leistungsstarkes privates Netzwerk müssen Sie Verantwortung übernehmen</a:t>
            </a:r>
            <a:r>
              <a:rPr lang="de-CH" sz="1600" dirty="0"/>
              <a:t>.</a:t>
            </a:r>
          </a:p>
          <a:p>
            <a:endParaRPr lang="de-CH" sz="1600" dirty="0"/>
          </a:p>
          <a:p>
            <a:r>
              <a:rPr lang="de-CH" altLang="zh-TW" sz="2000" b="1" dirty="0">
                <a:solidFill>
                  <a:srgbClr val="C00000"/>
                </a:solidFill>
                <a:ea typeface="PMingLiU" pitchFamily="18" charset="-120"/>
              </a:rPr>
              <a:t>Anerkennung</a:t>
            </a:r>
            <a:endParaRPr lang="de-CH" sz="2000" b="1" dirty="0">
              <a:solidFill>
                <a:srgbClr val="C00000"/>
              </a:solidFill>
            </a:endParaRPr>
          </a:p>
          <a:p>
            <a:r>
              <a:rPr lang="de-CH" altLang="zh-TW" sz="1600" dirty="0">
                <a:ea typeface="PMingLiU" pitchFamily="18" charset="-120"/>
              </a:rPr>
              <a:t>Menschen, die ihren Beitrag in unserem Unternehmen leisten, sollen </a:t>
            </a:r>
            <a:br>
              <a:rPr lang="de-CH" altLang="zh-TW" sz="1600" dirty="0">
                <a:ea typeface="PMingLiU" pitchFamily="18" charset="-120"/>
              </a:rPr>
            </a:br>
            <a:r>
              <a:rPr lang="de-CH" altLang="zh-TW" sz="1600" dirty="0">
                <a:ea typeface="PMingLiU" pitchFamily="18" charset="-120"/>
              </a:rPr>
              <a:t>Anerkennung erhalten.</a:t>
            </a:r>
            <a:endParaRPr lang="de-CH" sz="1600" dirty="0"/>
          </a:p>
        </p:txBody>
      </p:sp>
      <p:pic>
        <p:nvPicPr>
          <p:cNvPr id="28676" name="Picture 4"/>
          <p:cNvPicPr>
            <a:picLocks noChangeAspect="1"/>
          </p:cNvPicPr>
          <p:nvPr/>
        </p:nvPicPr>
        <p:blipFill>
          <a:blip r:embed="rId2"/>
          <a:srcRect/>
          <a:stretch>
            <a:fillRect/>
          </a:stretch>
        </p:blipFill>
        <p:spPr bwMode="auto">
          <a:xfrm>
            <a:off x="327024" y="1160463"/>
            <a:ext cx="990600" cy="976312"/>
          </a:xfrm>
          <a:prstGeom prst="rect">
            <a:avLst/>
          </a:prstGeom>
          <a:noFill/>
          <a:ln w="9525">
            <a:noFill/>
            <a:miter lim="800000"/>
            <a:headEnd/>
            <a:tailEnd/>
          </a:ln>
        </p:spPr>
      </p:pic>
      <p:pic>
        <p:nvPicPr>
          <p:cNvPr id="28677" name="Picture 5"/>
          <p:cNvPicPr>
            <a:picLocks noChangeAspect="1"/>
          </p:cNvPicPr>
          <p:nvPr/>
        </p:nvPicPr>
        <p:blipFill>
          <a:blip r:embed="rId3"/>
          <a:srcRect r="65688" b="55351"/>
          <a:stretch>
            <a:fillRect/>
          </a:stretch>
        </p:blipFill>
        <p:spPr bwMode="auto">
          <a:xfrm>
            <a:off x="6169025" y="2685257"/>
            <a:ext cx="1095375" cy="1055688"/>
          </a:xfrm>
          <a:prstGeom prst="rect">
            <a:avLst/>
          </a:prstGeom>
          <a:noFill/>
          <a:ln w="9525">
            <a:noFill/>
            <a:miter lim="800000"/>
            <a:headEnd/>
            <a:tailEnd/>
          </a:ln>
        </p:spPr>
      </p:pic>
      <p:pic>
        <p:nvPicPr>
          <p:cNvPr id="28678" name="Picture 7"/>
          <p:cNvPicPr>
            <a:picLocks noChangeAspect="1"/>
          </p:cNvPicPr>
          <p:nvPr/>
        </p:nvPicPr>
        <p:blipFill>
          <a:blip r:embed="rId4"/>
          <a:srcRect l="4913"/>
          <a:stretch>
            <a:fillRect/>
          </a:stretch>
        </p:blipFill>
        <p:spPr bwMode="auto">
          <a:xfrm>
            <a:off x="171450" y="4015568"/>
            <a:ext cx="1301750" cy="1055688"/>
          </a:xfrm>
          <a:prstGeom prst="rect">
            <a:avLst/>
          </a:prstGeom>
          <a:noFill/>
          <a:ln w="9525">
            <a:noFill/>
            <a:miter lim="800000"/>
            <a:headEnd/>
            <a:tailEnd/>
          </a:ln>
        </p:spPr>
      </p:pic>
      <p:pic>
        <p:nvPicPr>
          <p:cNvPr id="28679" name="Picture 8"/>
          <p:cNvPicPr>
            <a:picLocks noChangeAspect="1"/>
          </p:cNvPicPr>
          <p:nvPr/>
        </p:nvPicPr>
        <p:blipFill>
          <a:blip r:embed="rId5"/>
          <a:srcRect/>
          <a:stretch>
            <a:fillRect/>
          </a:stretch>
        </p:blipFill>
        <p:spPr bwMode="auto">
          <a:xfrm>
            <a:off x="274637" y="2482850"/>
            <a:ext cx="1095375" cy="1185863"/>
          </a:xfrm>
          <a:prstGeom prst="rect">
            <a:avLst/>
          </a:prstGeom>
          <a:noFill/>
          <a:ln w="9525">
            <a:noFill/>
            <a:miter lim="800000"/>
            <a:headEnd/>
            <a:tailEnd/>
          </a:ln>
        </p:spPr>
      </p:pic>
      <p:pic>
        <p:nvPicPr>
          <p:cNvPr id="28680" name="Picture 9"/>
          <p:cNvPicPr>
            <a:picLocks noChangeAspect="1"/>
          </p:cNvPicPr>
          <p:nvPr/>
        </p:nvPicPr>
        <p:blipFill>
          <a:blip r:embed="rId6"/>
          <a:srcRect/>
          <a:stretch>
            <a:fillRect/>
          </a:stretch>
        </p:blipFill>
        <p:spPr bwMode="auto">
          <a:xfrm>
            <a:off x="6148387" y="4184652"/>
            <a:ext cx="1136650" cy="1084262"/>
          </a:xfrm>
          <a:prstGeom prst="rect">
            <a:avLst/>
          </a:prstGeom>
          <a:noFill/>
          <a:ln w="9525">
            <a:noFill/>
            <a:miter lim="800000"/>
            <a:headEnd/>
            <a:tailEnd/>
          </a:ln>
        </p:spPr>
      </p:pic>
      <p:pic>
        <p:nvPicPr>
          <p:cNvPr id="28681" name="Picture 10"/>
          <p:cNvPicPr>
            <a:picLocks noChangeAspect="1"/>
          </p:cNvPicPr>
          <p:nvPr/>
        </p:nvPicPr>
        <p:blipFill>
          <a:blip r:embed="rId7"/>
          <a:srcRect/>
          <a:stretch>
            <a:fillRect/>
          </a:stretch>
        </p:blipFill>
        <p:spPr bwMode="auto">
          <a:xfrm>
            <a:off x="6218238" y="1054100"/>
            <a:ext cx="996950" cy="1187450"/>
          </a:xfrm>
          <a:prstGeom prst="rect">
            <a:avLst/>
          </a:prstGeom>
          <a:noFill/>
          <a:ln w="9525">
            <a:noFill/>
            <a:miter lim="800000"/>
            <a:headEnd/>
            <a:tailEnd/>
          </a:ln>
        </p:spPr>
      </p:pic>
      <p:pic>
        <p:nvPicPr>
          <p:cNvPr id="28682" name="Picture 11"/>
          <p:cNvPicPr>
            <a:picLocks noChangeAspect="1"/>
          </p:cNvPicPr>
          <p:nvPr/>
        </p:nvPicPr>
        <p:blipFill>
          <a:blip r:embed="rId8"/>
          <a:srcRect/>
          <a:stretch>
            <a:fillRect/>
          </a:stretch>
        </p:blipFill>
        <p:spPr bwMode="auto">
          <a:xfrm>
            <a:off x="6221413" y="5422409"/>
            <a:ext cx="993775" cy="11207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511175" y="0"/>
            <a:ext cx="11169650" cy="1055688"/>
          </a:xfrm>
        </p:spPr>
        <p:txBody>
          <a:bodyPr/>
          <a:lstStyle/>
          <a:p>
            <a:pPr eaLnBrk="1" hangingPunct="1"/>
            <a:r>
              <a:rPr lang="de-CH" dirty="0">
                <a:latin typeface="Arial" charset="0"/>
                <a:cs typeface="Arial" charset="0"/>
              </a:rPr>
              <a:t>Empfehlungen wirken</a:t>
            </a:r>
          </a:p>
        </p:txBody>
      </p:sp>
      <p:sp>
        <p:nvSpPr>
          <p:cNvPr id="29698" name="Rectangle 2"/>
          <p:cNvSpPr>
            <a:spLocks noChangeArrowheads="1"/>
          </p:cNvSpPr>
          <p:nvPr/>
        </p:nvSpPr>
        <p:spPr bwMode="auto">
          <a:xfrm>
            <a:off x="1152525" y="1271588"/>
            <a:ext cx="9786938" cy="5370701"/>
          </a:xfrm>
          <a:prstGeom prst="rect">
            <a:avLst/>
          </a:prstGeom>
          <a:noFill/>
          <a:ln w="9525">
            <a:noFill/>
            <a:miter lim="800000"/>
            <a:headEnd/>
            <a:tailEnd/>
          </a:ln>
        </p:spPr>
        <p:txBody>
          <a:bodyPr>
            <a:spAutoFit/>
          </a:bodyPr>
          <a:lstStyle/>
          <a:p>
            <a:pPr marL="738188" indent="-738188" defTabSz="720725">
              <a:buFontTx/>
              <a:buBlip>
                <a:blip r:embed="rId2"/>
              </a:buBlip>
            </a:pPr>
            <a:r>
              <a:rPr lang="de-CH" sz="3600" dirty="0"/>
              <a:t> </a:t>
            </a:r>
            <a:r>
              <a:rPr lang="de-CH" sz="2400" dirty="0"/>
              <a:t>Von Inhabern kleiner Unternehmen gaben </a:t>
            </a:r>
            <a:r>
              <a:rPr lang="de-CH" sz="3600" b="1" dirty="0">
                <a:solidFill>
                  <a:srgbClr val="CF2030"/>
                </a:solidFill>
              </a:rPr>
              <a:t>82 %</a:t>
            </a:r>
            <a:r>
              <a:rPr lang="de-CH" sz="2400" dirty="0"/>
              <a:t> an, dass </a:t>
            </a:r>
            <a:r>
              <a:rPr lang="de-CH" sz="3600" b="1" dirty="0">
                <a:solidFill>
                  <a:srgbClr val="CF2030"/>
                </a:solidFill>
              </a:rPr>
              <a:t>Empfehlungen</a:t>
            </a:r>
            <a:r>
              <a:rPr lang="de-CH" sz="3600" b="1" dirty="0">
                <a:solidFill>
                  <a:srgbClr val="C00000"/>
                </a:solidFill>
              </a:rPr>
              <a:t> </a:t>
            </a:r>
            <a:r>
              <a:rPr lang="de-CH" sz="2400" dirty="0"/>
              <a:t>ihre Hauptquelle für Neugeschäft sind. </a:t>
            </a:r>
            <a:r>
              <a:rPr lang="de-CH" sz="1000" dirty="0"/>
              <a:t>(Constant Contact) </a:t>
            </a:r>
          </a:p>
          <a:p>
            <a:endParaRPr lang="de-CH" sz="900" dirty="0"/>
          </a:p>
          <a:p>
            <a:pPr marL="738188" indent="-738188">
              <a:buFont typeface="Arial" charset="0"/>
              <a:buChar char="•"/>
            </a:pPr>
            <a:endParaRPr lang="de-CH" sz="900" dirty="0"/>
          </a:p>
          <a:p>
            <a:pPr marL="738188" indent="-738188">
              <a:buSzPct val="150000"/>
              <a:buFontTx/>
              <a:buBlip>
                <a:blip r:embed="rId2"/>
              </a:buBlip>
            </a:pPr>
            <a:r>
              <a:rPr lang="de-CH" sz="2400" dirty="0"/>
              <a:t>Die Kundenbindung eines durch Empfehlung gewonnen Kunden ist im Vergleich zu anderen Kunden um </a:t>
            </a:r>
            <a:r>
              <a:rPr lang="de-CH" sz="3600" b="1" dirty="0">
                <a:solidFill>
                  <a:srgbClr val="CF2030"/>
                </a:solidFill>
              </a:rPr>
              <a:t>37 % höher</a:t>
            </a:r>
            <a:r>
              <a:rPr lang="de-CH" sz="2400" dirty="0"/>
              <a:t>. </a:t>
            </a:r>
            <a:r>
              <a:rPr lang="de-CH" sz="1000" dirty="0"/>
              <a:t>(Deloitte)</a:t>
            </a:r>
          </a:p>
          <a:p>
            <a:pPr marL="738188" indent="-738188">
              <a:buSzPct val="150000"/>
              <a:buFontTx/>
              <a:buBlip>
                <a:blip r:embed="rId2"/>
              </a:buBlip>
            </a:pPr>
            <a:endParaRPr lang="de-CH" sz="1000" dirty="0"/>
          </a:p>
          <a:p>
            <a:pPr marL="738188" indent="-738188">
              <a:buSzPct val="150000"/>
              <a:buFontTx/>
              <a:buBlip>
                <a:blip r:embed="rId2"/>
              </a:buBlip>
            </a:pPr>
            <a:endParaRPr lang="de-CH" sz="1000" dirty="0"/>
          </a:p>
          <a:p>
            <a:pPr marL="738188" indent="-738188">
              <a:buSzPct val="150000"/>
              <a:buFontTx/>
              <a:buBlip>
                <a:blip r:embed="rId2"/>
              </a:buBlip>
            </a:pPr>
            <a:r>
              <a:rPr lang="de-CH" sz="2400" dirty="0"/>
              <a:t>Der Ertragswert eines durch Empfehlung gewonnen Kunden ist im Vergleich zu anderen Kunden um </a:t>
            </a:r>
            <a:r>
              <a:rPr lang="de-CH" sz="3600" b="1" dirty="0">
                <a:solidFill>
                  <a:srgbClr val="CF2030"/>
                </a:solidFill>
              </a:rPr>
              <a:t>25 % höher</a:t>
            </a:r>
            <a:r>
              <a:rPr lang="de-CH" sz="2400" dirty="0"/>
              <a:t>. </a:t>
            </a:r>
            <a:r>
              <a:rPr lang="de-CH" sz="1000" dirty="0"/>
              <a:t>(Wharton School </a:t>
            </a:r>
            <a:r>
              <a:rPr lang="de-CH" sz="1000" dirty="0" err="1"/>
              <a:t>of</a:t>
            </a:r>
            <a:r>
              <a:rPr lang="de-CH" sz="1000" dirty="0"/>
              <a:t> Business)</a:t>
            </a:r>
          </a:p>
          <a:p>
            <a:pPr marL="738188" indent="-738188">
              <a:buSzPct val="150000"/>
              <a:buFontTx/>
              <a:buBlip>
                <a:blip r:embed="rId2"/>
              </a:buBlip>
            </a:pPr>
            <a:endParaRPr lang="de-CH" sz="1000" dirty="0"/>
          </a:p>
          <a:p>
            <a:pPr marL="738188" indent="-738188">
              <a:buSzPct val="150000"/>
              <a:buFontTx/>
              <a:buBlip>
                <a:blip r:embed="rId2"/>
              </a:buBlip>
            </a:pPr>
            <a:r>
              <a:rPr lang="de-CH" sz="2400" dirty="0"/>
              <a:t>Die Verkaufsabschlussrate ist bei Empfehlungen fast </a:t>
            </a:r>
            <a:r>
              <a:rPr lang="de-CH" sz="3600" b="1" dirty="0">
                <a:solidFill>
                  <a:srgbClr val="CF2030"/>
                </a:solidFill>
              </a:rPr>
              <a:t>4-mal so hoch</a:t>
            </a:r>
            <a:r>
              <a:rPr lang="de-CH" sz="3600" b="1" dirty="0">
                <a:solidFill>
                  <a:srgbClr val="C00000"/>
                </a:solidFill>
              </a:rPr>
              <a:t> </a:t>
            </a:r>
            <a:r>
              <a:rPr lang="de-CH" sz="2400" dirty="0"/>
              <a:t>wie bei anderen Vertriebswegen. </a:t>
            </a:r>
            <a:r>
              <a:rPr lang="de-CH" sz="1100" dirty="0">
                <a:solidFill>
                  <a:srgbClr val="000000"/>
                </a:solidFill>
              </a:rPr>
              <a:t>(</a:t>
            </a:r>
            <a:r>
              <a:rPr lang="de-CH" sz="1100" dirty="0" err="1">
                <a:solidFill>
                  <a:srgbClr val="000000"/>
                </a:solidFill>
              </a:rPr>
              <a:t>Marketo</a:t>
            </a:r>
            <a:r>
              <a:rPr lang="de-CH" sz="1100" dirty="0">
                <a:solidFill>
                  <a:srgbClr val="000000"/>
                </a:solidFill>
              </a:rPr>
              <a:t>)</a:t>
            </a:r>
            <a:endParaRPr lang="de-CH" sz="2400" dirty="0"/>
          </a:p>
          <a:p>
            <a:pPr>
              <a:buSzPct val="150000"/>
            </a:pPr>
            <a:endParaRPr lang="de-CH"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511175" y="0"/>
            <a:ext cx="11169650" cy="1055688"/>
          </a:xfrm>
        </p:spPr>
        <p:txBody>
          <a:bodyPr/>
          <a:lstStyle/>
          <a:p>
            <a:pPr eaLnBrk="1" hangingPunct="1"/>
            <a:r>
              <a:rPr lang="de-CH" dirty="0">
                <a:latin typeface="Arial" charset="0"/>
                <a:cs typeface="Arial" charset="0"/>
              </a:rPr>
              <a:t>Mehr Mitglieder = Mehr Empfehlungen</a:t>
            </a:r>
          </a:p>
        </p:txBody>
      </p:sp>
      <p:sp>
        <p:nvSpPr>
          <p:cNvPr id="30722" name="TextBox 4"/>
          <p:cNvSpPr txBox="1">
            <a:spLocks noChangeArrowheads="1"/>
          </p:cNvSpPr>
          <p:nvPr/>
        </p:nvSpPr>
        <p:spPr bwMode="auto">
          <a:xfrm>
            <a:off x="792163" y="1200150"/>
            <a:ext cx="10779125" cy="1877437"/>
          </a:xfrm>
          <a:prstGeom prst="rect">
            <a:avLst/>
          </a:prstGeom>
          <a:noFill/>
          <a:ln w="9525">
            <a:noFill/>
            <a:miter lim="800000"/>
            <a:headEnd/>
            <a:tailEnd/>
          </a:ln>
        </p:spPr>
        <p:txBody>
          <a:bodyPr>
            <a:spAutoFit/>
          </a:bodyPr>
          <a:lstStyle/>
          <a:p>
            <a:pPr algn="ctr"/>
            <a:r>
              <a:rPr lang="de-CH" dirty="0"/>
              <a:t>Die Beliebtheit von BNI bei Unternehmer/innen</a:t>
            </a:r>
            <a:r>
              <a:rPr lang="de-CH" dirty="0">
                <a:solidFill>
                  <a:srgbClr val="70FD4F"/>
                </a:solidFill>
              </a:rPr>
              <a:t> </a:t>
            </a:r>
            <a:r>
              <a:rPr lang="de-CH" dirty="0"/>
              <a:t>führte in über 40 Jahren zu einem kontinuierlichen Anstieg der Mitgliederzahl. Mit der Zahl der Mitglieder wuchs auch die Zahl der Empfehlungen.</a:t>
            </a:r>
          </a:p>
          <a:p>
            <a:pPr algn="ctr"/>
            <a:r>
              <a:rPr lang="de-CH" dirty="0"/>
              <a:t> </a:t>
            </a:r>
          </a:p>
          <a:p>
            <a:pPr algn="ctr"/>
            <a:endParaRPr lang="de-CH" sz="700" dirty="0"/>
          </a:p>
          <a:p>
            <a:pPr algn="ctr"/>
            <a:r>
              <a:rPr lang="de-CH" sz="2400" b="1" dirty="0">
                <a:solidFill>
                  <a:srgbClr val="C00000"/>
                </a:solidFill>
              </a:rPr>
              <a:t>Im Jahr 2025 wuchs die Anzahl der Empfehlungen auf eine </a:t>
            </a:r>
            <a:br>
              <a:rPr lang="de-CH" sz="2400" b="1" dirty="0">
                <a:solidFill>
                  <a:srgbClr val="C00000"/>
                </a:solidFill>
              </a:rPr>
            </a:br>
            <a:r>
              <a:rPr lang="de-CH" sz="2400" b="1" dirty="0">
                <a:solidFill>
                  <a:srgbClr val="C00000"/>
                </a:solidFill>
              </a:rPr>
              <a:t>Rekordzahl von über 17,6 Millionen an. </a:t>
            </a:r>
          </a:p>
          <a:p>
            <a:pPr algn="ctr"/>
            <a:endParaRPr lang="de-CH" sz="700" b="1" dirty="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Zahlen BNI weltweit</a:t>
            </a:r>
          </a:p>
        </p:txBody>
      </p:sp>
      <p:sp>
        <p:nvSpPr>
          <p:cNvPr id="3" name="Textplatzhalter 2"/>
          <p:cNvSpPr>
            <a:spLocks noGrp="1"/>
          </p:cNvSpPr>
          <p:nvPr>
            <p:ph type="body" sz="quarter" idx="10"/>
          </p:nvPr>
        </p:nvSpPr>
        <p:spPr/>
        <p:txBody>
          <a:bodyPr/>
          <a:lstStyle/>
          <a:p>
            <a:pPr marL="0" indent="0">
              <a:buNone/>
            </a:pPr>
            <a:r>
              <a:rPr lang="de-DE" altLang="de-DE" dirty="0"/>
              <a:t>					2025		</a:t>
            </a:r>
            <a:endParaRPr lang="de-DE" altLang="de-DE" sz="1400" dirty="0"/>
          </a:p>
          <a:p>
            <a:pPr marL="0" indent="0"/>
            <a:r>
              <a:rPr lang="de-DE" altLang="de-DE" dirty="0"/>
              <a:t>   Mitglieder			355.000	</a:t>
            </a:r>
            <a:br>
              <a:rPr lang="de-DE" altLang="de-DE" dirty="0"/>
            </a:br>
            <a:r>
              <a:rPr lang="de-DE" altLang="de-DE" dirty="0"/>
              <a:t>	</a:t>
            </a:r>
            <a:r>
              <a:rPr lang="de-DE" altLang="de-DE" sz="1800" dirty="0"/>
              <a:t>	</a:t>
            </a:r>
          </a:p>
          <a:p>
            <a:pPr marL="0" indent="0"/>
            <a:r>
              <a:rPr lang="de-DE" altLang="de-DE" dirty="0"/>
              <a:t>   Unternehmerteams		11.600	</a:t>
            </a:r>
            <a:br>
              <a:rPr lang="de-DE" altLang="de-DE" dirty="0"/>
            </a:br>
            <a:r>
              <a:rPr lang="de-DE" altLang="de-DE" dirty="0"/>
              <a:t>	</a:t>
            </a:r>
            <a:endParaRPr lang="de-DE" altLang="de-DE" sz="1800" dirty="0"/>
          </a:p>
          <a:p>
            <a:pPr marL="0" indent="0"/>
            <a:r>
              <a:rPr lang="de-DE" altLang="de-DE" dirty="0"/>
              <a:t>   Empfehlungen 		17,6. Mio.			</a:t>
            </a:r>
          </a:p>
          <a:p>
            <a:pPr marL="0" indent="0"/>
            <a:endParaRPr lang="de-DE" altLang="de-DE" sz="1600" dirty="0"/>
          </a:p>
          <a:p>
            <a:pPr marL="0" indent="0"/>
            <a:r>
              <a:rPr lang="de-DE" altLang="de-DE" dirty="0"/>
              <a:t>   Mehr-Umsatz			24,8 Mrd.€		</a:t>
            </a:r>
          </a:p>
        </p:txBody>
      </p:sp>
    </p:spTree>
    <p:extLst>
      <p:ext uri="{BB962C8B-B14F-4D97-AF65-F5344CB8AC3E}">
        <p14:creationId xmlns:p14="http://schemas.microsoft.com/office/powerpoint/2010/main" val="349234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ltLang="de-DE" dirty="0"/>
              <a:t>Zahlen BNI Deutschland</a:t>
            </a:r>
            <a:endParaRPr lang="de-DE" dirty="0"/>
          </a:p>
        </p:txBody>
      </p:sp>
      <p:sp>
        <p:nvSpPr>
          <p:cNvPr id="3" name="Textplatzhalter 2"/>
          <p:cNvSpPr>
            <a:spLocks noGrp="1"/>
          </p:cNvSpPr>
          <p:nvPr>
            <p:ph type="body" sz="quarter" idx="10"/>
          </p:nvPr>
        </p:nvSpPr>
        <p:spPr/>
        <p:txBody>
          <a:bodyPr/>
          <a:lstStyle/>
          <a:p>
            <a:pPr marL="0" indent="0">
              <a:buNone/>
            </a:pPr>
            <a:r>
              <a:rPr lang="de-DE" altLang="de-DE" b="1" dirty="0"/>
              <a:t>					</a:t>
            </a:r>
            <a:r>
              <a:rPr lang="de-DE" altLang="de-DE" dirty="0"/>
              <a:t>2025		</a:t>
            </a:r>
          </a:p>
          <a:p>
            <a:pPr marL="0" indent="0"/>
            <a:r>
              <a:rPr lang="de-DE" altLang="de-DE" dirty="0"/>
              <a:t>   Mitglieder			11.209</a:t>
            </a:r>
            <a:br>
              <a:rPr lang="de-DE" altLang="de-DE" dirty="0"/>
            </a:br>
            <a:r>
              <a:rPr lang="de-DE" altLang="de-DE" dirty="0"/>
              <a:t>		</a:t>
            </a:r>
            <a:r>
              <a:rPr lang="de-DE" altLang="de-DE" sz="1800" dirty="0"/>
              <a:t>	</a:t>
            </a:r>
          </a:p>
          <a:p>
            <a:pPr marL="0" indent="0"/>
            <a:r>
              <a:rPr lang="de-DE" altLang="de-DE" dirty="0"/>
              <a:t>   Unternehmerteams		452</a:t>
            </a:r>
            <a:br>
              <a:rPr lang="de-DE" altLang="de-DE" dirty="0"/>
            </a:br>
            <a:r>
              <a:rPr lang="de-DE" altLang="de-DE" dirty="0"/>
              <a:t>			</a:t>
            </a:r>
            <a:endParaRPr lang="de-DE" altLang="de-DE" sz="1800" dirty="0"/>
          </a:p>
          <a:p>
            <a:pPr marL="0" indent="0"/>
            <a:r>
              <a:rPr lang="de-DE" altLang="de-DE" dirty="0"/>
              <a:t>   Empfehlungen 		319.000			</a:t>
            </a:r>
          </a:p>
          <a:p>
            <a:pPr marL="0" indent="0"/>
            <a:endParaRPr lang="de-DE" altLang="de-DE" sz="1600" dirty="0"/>
          </a:p>
          <a:p>
            <a:pPr marL="0" indent="0"/>
            <a:r>
              <a:rPr lang="de-DE" altLang="de-DE" dirty="0"/>
              <a:t>   Mehr-Umsatz			987 Mio.€		</a:t>
            </a:r>
            <a:endParaRPr lang="de-AT" altLang="de-DE" dirty="0"/>
          </a:p>
        </p:txBody>
      </p:sp>
    </p:spTree>
    <p:extLst>
      <p:ext uri="{BB962C8B-B14F-4D97-AF65-F5344CB8AC3E}">
        <p14:creationId xmlns:p14="http://schemas.microsoft.com/office/powerpoint/2010/main" val="37527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ltLang="de-DE" dirty="0"/>
              <a:t>Zahlen BNI Österreich</a:t>
            </a:r>
            <a:endParaRPr lang="de-DE" dirty="0"/>
          </a:p>
        </p:txBody>
      </p:sp>
      <p:sp>
        <p:nvSpPr>
          <p:cNvPr id="3" name="Textplatzhalter 2"/>
          <p:cNvSpPr>
            <a:spLocks noGrp="1"/>
          </p:cNvSpPr>
          <p:nvPr>
            <p:ph type="body" sz="quarter" idx="10"/>
          </p:nvPr>
        </p:nvSpPr>
        <p:spPr/>
        <p:txBody>
          <a:bodyPr/>
          <a:lstStyle/>
          <a:p>
            <a:pPr marL="0" indent="0">
              <a:buNone/>
            </a:pPr>
            <a:r>
              <a:rPr lang="de-DE" altLang="de-DE" b="1" dirty="0"/>
              <a:t>					</a:t>
            </a:r>
            <a:r>
              <a:rPr lang="de-DE" altLang="de-DE" dirty="0"/>
              <a:t>2025	</a:t>
            </a:r>
            <a:endParaRPr lang="de-DE" altLang="de-DE" sz="1400" dirty="0"/>
          </a:p>
          <a:p>
            <a:pPr marL="0" indent="0"/>
            <a:r>
              <a:rPr lang="de-DE" altLang="de-DE" dirty="0"/>
              <a:t>   Mitglieder			2.497</a:t>
            </a:r>
            <a:br>
              <a:rPr lang="de-DE" altLang="de-DE" dirty="0"/>
            </a:br>
            <a:r>
              <a:rPr lang="de-DE" altLang="de-DE" dirty="0"/>
              <a:t>			</a:t>
            </a:r>
            <a:r>
              <a:rPr lang="de-DE" altLang="de-DE" sz="1600" dirty="0"/>
              <a:t>	</a:t>
            </a:r>
          </a:p>
          <a:p>
            <a:pPr marL="0" indent="0"/>
            <a:r>
              <a:rPr lang="de-DE" altLang="de-DE" dirty="0"/>
              <a:t>   Unternehmerteams		90</a:t>
            </a:r>
            <a:br>
              <a:rPr lang="de-DE" altLang="de-DE" dirty="0"/>
            </a:br>
            <a:r>
              <a:rPr lang="de-DE" altLang="de-DE" dirty="0"/>
              <a:t>			</a:t>
            </a:r>
            <a:endParaRPr lang="de-DE" altLang="de-DE" sz="1800" dirty="0"/>
          </a:p>
          <a:p>
            <a:pPr marL="0" indent="0"/>
            <a:r>
              <a:rPr lang="de-DE" altLang="de-DE" dirty="0"/>
              <a:t>   Empfehlungen 		92.000			</a:t>
            </a:r>
          </a:p>
          <a:p>
            <a:pPr marL="0" indent="0"/>
            <a:endParaRPr lang="de-DE" altLang="de-DE" sz="1800" dirty="0"/>
          </a:p>
          <a:p>
            <a:pPr marL="0" indent="0"/>
            <a:r>
              <a:rPr lang="de-DE" altLang="de-DE" dirty="0"/>
              <a:t>   Mehr-Umsatz			186 Mio.€		</a:t>
            </a:r>
            <a:endParaRPr lang="de-AT" altLang="de-DE" dirty="0"/>
          </a:p>
        </p:txBody>
      </p:sp>
    </p:spTree>
    <p:extLst>
      <p:ext uri="{BB962C8B-B14F-4D97-AF65-F5344CB8AC3E}">
        <p14:creationId xmlns:p14="http://schemas.microsoft.com/office/powerpoint/2010/main" val="4234605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Wichtige Kennzahlen</a:t>
            </a:r>
            <a:endParaRPr lang="de-DE" dirty="0"/>
          </a:p>
        </p:txBody>
      </p:sp>
      <p:sp>
        <p:nvSpPr>
          <p:cNvPr id="3" name="Textplatzhalter 2"/>
          <p:cNvSpPr>
            <a:spLocks noGrp="1"/>
          </p:cNvSpPr>
          <p:nvPr>
            <p:ph type="body" sz="quarter" idx="10"/>
          </p:nvPr>
        </p:nvSpPr>
        <p:spPr/>
        <p:txBody>
          <a:bodyPr/>
          <a:lstStyle/>
          <a:p>
            <a:r>
              <a:rPr lang="de-DE" altLang="de-DE" dirty="0"/>
              <a:t>2.847 Euro ist der durchschnittliche Wert einer Empfehlung in Deutschland und Österreich</a:t>
            </a:r>
          </a:p>
          <a:p>
            <a:endParaRPr lang="de-DE" altLang="de-DE" sz="1400" dirty="0"/>
          </a:p>
          <a:p>
            <a:r>
              <a:rPr lang="de-DE" altLang="de-DE" dirty="0"/>
              <a:t>ROI: 79.600 Euro durchschnittlich für jedes Mitglied im Jahr</a:t>
            </a:r>
          </a:p>
          <a:p>
            <a:endParaRPr lang="de-DE" altLang="de-DE" sz="1400" dirty="0"/>
          </a:p>
          <a:p>
            <a:r>
              <a:rPr lang="de-DE" altLang="de-DE" dirty="0"/>
              <a:t>2025: Umsatzrekord mit 1,17 Milliarde Euro Umsatz für BNI-Mitglieder in Deutschland &amp; Österreich</a:t>
            </a:r>
          </a:p>
          <a:p>
            <a:endParaRPr lang="de-DE" dirty="0"/>
          </a:p>
        </p:txBody>
      </p:sp>
    </p:spTree>
    <p:extLst>
      <p:ext uri="{BB962C8B-B14F-4D97-AF65-F5344CB8AC3E}">
        <p14:creationId xmlns:p14="http://schemas.microsoft.com/office/powerpoint/2010/main" val="61248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1150938" y="3074988"/>
            <a:ext cx="9383712" cy="1066800"/>
          </a:xfrm>
          <a:prstGeom prst="rect">
            <a:avLst/>
          </a:prstGeom>
          <a:noFill/>
          <a:ln w="9525">
            <a:noFill/>
            <a:miter lim="800000"/>
            <a:headEnd/>
            <a:tailEnd/>
          </a:ln>
        </p:spPr>
        <p:txBody>
          <a:bodyPr>
            <a:spAutoFit/>
          </a:bodyPr>
          <a:lstStyle/>
          <a:p>
            <a:pPr algn="ctr"/>
            <a:r>
              <a:rPr lang="de-CH" sz="3200" dirty="0"/>
              <a:t>BNI ist die weltweit größte und erfolgreichste Netzwerkorganisation für Empfehlungsmarketing.</a:t>
            </a:r>
          </a:p>
        </p:txBody>
      </p:sp>
      <p:pic>
        <p:nvPicPr>
          <p:cNvPr id="18435" name="Picture 7" descr="A close up of a mans face&#10;&#10;Description automatically generated"/>
          <p:cNvPicPr>
            <a:picLocks noChangeAspect="1"/>
          </p:cNvPicPr>
          <p:nvPr/>
        </p:nvPicPr>
        <p:blipFill>
          <a:blip r:embed="rId2"/>
          <a:srcRect/>
          <a:stretch>
            <a:fillRect/>
          </a:stretch>
        </p:blipFill>
        <p:spPr bwMode="auto">
          <a:xfrm>
            <a:off x="3976688" y="4506913"/>
            <a:ext cx="4054475" cy="2190750"/>
          </a:xfrm>
          <a:prstGeom prst="rect">
            <a:avLst/>
          </a:prstGeom>
          <a:noFill/>
          <a:ln w="9525">
            <a:noFill/>
            <a:miter lim="800000"/>
            <a:headEnd/>
            <a:tailEnd/>
          </a:ln>
        </p:spPr>
      </p:pic>
      <p:pic>
        <p:nvPicPr>
          <p:cNvPr id="18436" name="Picture 9" descr="A picture containing drawing, clock&#10;&#10;Description automatically generated"/>
          <p:cNvPicPr>
            <a:picLocks noChangeAspect="1"/>
          </p:cNvPicPr>
          <p:nvPr/>
        </p:nvPicPr>
        <p:blipFill>
          <a:blip r:embed="rId3"/>
          <a:srcRect/>
          <a:stretch>
            <a:fillRect/>
          </a:stretch>
        </p:blipFill>
        <p:spPr bwMode="auto">
          <a:xfrm>
            <a:off x="4298950" y="1358900"/>
            <a:ext cx="3551238" cy="1363663"/>
          </a:xfrm>
          <a:prstGeom prst="rect">
            <a:avLst/>
          </a:prstGeom>
          <a:noFill/>
          <a:ln w="9525">
            <a:noFill/>
            <a:miter lim="800000"/>
            <a:headEnd/>
            <a:tailEnd/>
          </a:ln>
        </p:spPr>
      </p:pic>
      <p:sp>
        <p:nvSpPr>
          <p:cNvPr id="2" name="Titel 1"/>
          <p:cNvSpPr>
            <a:spLocks noGrp="1"/>
          </p:cNvSpPr>
          <p:nvPr>
            <p:ph type="title"/>
          </p:nvPr>
        </p:nvSpPr>
        <p:spPr/>
        <p:txBody>
          <a:bodyPr/>
          <a:lstStyle/>
          <a:p>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511175" y="0"/>
            <a:ext cx="11169650" cy="1055688"/>
          </a:xfrm>
        </p:spPr>
        <p:txBody>
          <a:bodyPr>
            <a:noAutofit/>
          </a:bodyPr>
          <a:lstStyle/>
          <a:p>
            <a:pPr eaLnBrk="1" hangingPunct="1"/>
            <a:r>
              <a:rPr lang="de-CH" dirty="0">
                <a:latin typeface="Arial" charset="0"/>
                <a:cs typeface="Arial" charset="0"/>
              </a:rPr>
              <a:t>Stets mit dem Netzwerk </a:t>
            </a:r>
            <a:br>
              <a:rPr lang="de-CH" dirty="0">
                <a:latin typeface="Arial" charset="0"/>
                <a:cs typeface="Arial" charset="0"/>
              </a:rPr>
            </a:br>
            <a:r>
              <a:rPr lang="de-CH" dirty="0">
                <a:latin typeface="Arial" charset="0"/>
                <a:cs typeface="Arial" charset="0"/>
              </a:rPr>
              <a:t>in Verbindung bleiben</a:t>
            </a:r>
          </a:p>
        </p:txBody>
      </p:sp>
      <p:sp>
        <p:nvSpPr>
          <p:cNvPr id="31746" name="TextBox 4"/>
          <p:cNvSpPr txBox="1">
            <a:spLocks noChangeArrowheads="1"/>
          </p:cNvSpPr>
          <p:nvPr/>
        </p:nvSpPr>
        <p:spPr bwMode="auto">
          <a:xfrm>
            <a:off x="1168400" y="4210050"/>
            <a:ext cx="4975225" cy="1311275"/>
          </a:xfrm>
          <a:prstGeom prst="rect">
            <a:avLst/>
          </a:prstGeom>
          <a:noFill/>
          <a:ln w="9525">
            <a:noFill/>
            <a:miter lim="800000"/>
            <a:headEnd/>
            <a:tailEnd/>
          </a:ln>
        </p:spPr>
        <p:txBody>
          <a:bodyPr>
            <a:spAutoFit/>
          </a:bodyPr>
          <a:lstStyle/>
          <a:p>
            <a:r>
              <a:rPr lang="de-CH" sz="2000"/>
              <a:t>Mit der BNI-Connect-Mobile-App bleibt man stets im Kontakt mit dem Netzwerk. So kann man sein Geschäft überall auf der Welt ausbauen.</a:t>
            </a:r>
          </a:p>
        </p:txBody>
      </p:sp>
      <p:pic>
        <p:nvPicPr>
          <p:cNvPr id="31747" name="Picture 7" descr="A close up of a sign&#10;&#10;Description automatically generated"/>
          <p:cNvPicPr>
            <a:picLocks noChangeAspect="1"/>
          </p:cNvPicPr>
          <p:nvPr/>
        </p:nvPicPr>
        <p:blipFill>
          <a:blip r:embed="rId2"/>
          <a:srcRect/>
          <a:stretch>
            <a:fillRect/>
          </a:stretch>
        </p:blipFill>
        <p:spPr bwMode="auto">
          <a:xfrm>
            <a:off x="1906588" y="1485900"/>
            <a:ext cx="3451225" cy="2293938"/>
          </a:xfrm>
          <a:prstGeom prst="rect">
            <a:avLst/>
          </a:prstGeom>
          <a:noFill/>
          <a:ln w="9525">
            <a:noFill/>
            <a:miter lim="800000"/>
            <a:headEnd/>
            <a:tailEnd/>
          </a:ln>
        </p:spPr>
      </p:pic>
      <p:grpSp>
        <p:nvGrpSpPr>
          <p:cNvPr id="31748" name="Group 9"/>
          <p:cNvGrpSpPr>
            <a:grpSpLocks/>
          </p:cNvGrpSpPr>
          <p:nvPr/>
        </p:nvGrpSpPr>
        <p:grpSpPr bwMode="auto">
          <a:xfrm>
            <a:off x="6840220" y="1195705"/>
            <a:ext cx="3883025" cy="5567363"/>
            <a:chOff x="6795047" y="860150"/>
            <a:chExt cx="3882460" cy="5567801"/>
          </a:xfrm>
        </p:grpSpPr>
        <p:pic>
          <p:nvPicPr>
            <p:cNvPr id="31749" name="Picture 3"/>
            <p:cNvPicPr>
              <a:picLocks noChangeAspect="1"/>
            </p:cNvPicPr>
            <p:nvPr/>
          </p:nvPicPr>
          <p:blipFill>
            <a:blip r:embed="rId3"/>
            <a:srcRect/>
            <a:stretch>
              <a:fillRect/>
            </a:stretch>
          </p:blipFill>
          <p:spPr bwMode="auto">
            <a:xfrm>
              <a:off x="6795047" y="860150"/>
              <a:ext cx="3882460" cy="5567801"/>
            </a:xfrm>
            <a:prstGeom prst="rect">
              <a:avLst/>
            </a:prstGeom>
            <a:noFill/>
            <a:ln w="9525">
              <a:noFill/>
              <a:miter lim="800000"/>
              <a:headEnd/>
              <a:tailEnd/>
            </a:ln>
          </p:spPr>
        </p:pic>
        <p:sp>
          <p:nvSpPr>
            <p:cNvPr id="31750" name="TextBox 8"/>
            <p:cNvSpPr txBox="1">
              <a:spLocks noChangeArrowheads="1"/>
            </p:cNvSpPr>
            <p:nvPr/>
          </p:nvSpPr>
          <p:spPr bwMode="auto">
            <a:xfrm>
              <a:off x="8666437" y="1892106"/>
              <a:ext cx="1219023" cy="274659"/>
            </a:xfrm>
            <a:prstGeom prst="rect">
              <a:avLst/>
            </a:prstGeom>
            <a:solidFill>
              <a:schemeClr val="bg1"/>
            </a:solidFill>
            <a:ln w="9525">
              <a:noFill/>
              <a:miter lim="800000"/>
              <a:headEnd/>
              <a:tailEnd/>
            </a:ln>
          </p:spPr>
          <p:txBody>
            <a:bodyPr>
              <a:spAutoFit/>
            </a:bodyPr>
            <a:lstStyle/>
            <a:p>
              <a:pPr algn="ctr"/>
              <a:r>
                <a:rPr lang="de-CH" sz="1200" b="1">
                  <a:solidFill>
                    <a:schemeClr val="tx2"/>
                  </a:solidFill>
                </a:rPr>
                <a:t>Carol Brandly</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11175" y="0"/>
            <a:ext cx="11169650" cy="1055688"/>
          </a:xfrm>
        </p:spPr>
        <p:txBody>
          <a:bodyPr/>
          <a:lstStyle/>
          <a:p>
            <a:pPr eaLnBrk="1" hangingPunct="1"/>
            <a:r>
              <a:rPr lang="de-CH" dirty="0">
                <a:latin typeface="Arial" charset="0"/>
                <a:cs typeface="Arial" charset="0"/>
              </a:rPr>
              <a:t>Globale Mitgliederbetreuung</a:t>
            </a:r>
          </a:p>
        </p:txBody>
      </p:sp>
      <p:sp>
        <p:nvSpPr>
          <p:cNvPr id="32770" name="Rectangle 3"/>
          <p:cNvSpPr>
            <a:spLocks noChangeArrowheads="1"/>
          </p:cNvSpPr>
          <p:nvPr/>
        </p:nvSpPr>
        <p:spPr bwMode="auto">
          <a:xfrm>
            <a:off x="4960938" y="1373188"/>
            <a:ext cx="2333625" cy="457200"/>
          </a:xfrm>
          <a:prstGeom prst="rect">
            <a:avLst/>
          </a:prstGeom>
          <a:noFill/>
          <a:ln w="9525">
            <a:noFill/>
            <a:miter lim="800000"/>
            <a:headEnd/>
            <a:tailEnd/>
          </a:ln>
        </p:spPr>
        <p:txBody>
          <a:bodyPr wrap="none">
            <a:spAutoFit/>
          </a:bodyPr>
          <a:lstStyle/>
          <a:p>
            <a:r>
              <a:rPr lang="de-CH" sz="2400" b="1">
                <a:solidFill>
                  <a:srgbClr val="C00000"/>
                </a:solidFill>
              </a:rPr>
              <a:t>Büros weltweit</a:t>
            </a:r>
          </a:p>
        </p:txBody>
      </p:sp>
      <p:grpSp>
        <p:nvGrpSpPr>
          <p:cNvPr id="32771" name="Group 17"/>
          <p:cNvGrpSpPr>
            <a:grpSpLocks/>
          </p:cNvGrpSpPr>
          <p:nvPr/>
        </p:nvGrpSpPr>
        <p:grpSpPr bwMode="auto">
          <a:xfrm>
            <a:off x="946150" y="2008188"/>
            <a:ext cx="10315575" cy="4127500"/>
            <a:chOff x="596" y="1265"/>
            <a:chExt cx="6498" cy="2600"/>
          </a:xfrm>
        </p:grpSpPr>
        <p:pic>
          <p:nvPicPr>
            <p:cNvPr id="32772" name="Picture 2"/>
            <p:cNvPicPr>
              <a:picLocks noChangeAspect="1"/>
            </p:cNvPicPr>
            <p:nvPr/>
          </p:nvPicPr>
          <p:blipFill>
            <a:blip r:embed="rId2"/>
            <a:srcRect b="4979"/>
            <a:stretch>
              <a:fillRect/>
            </a:stretch>
          </p:blipFill>
          <p:spPr bwMode="auto">
            <a:xfrm>
              <a:off x="596" y="1265"/>
              <a:ext cx="6498" cy="2600"/>
            </a:xfrm>
            <a:prstGeom prst="rect">
              <a:avLst/>
            </a:prstGeom>
            <a:noFill/>
            <a:ln w="9525">
              <a:noFill/>
              <a:miter lim="800000"/>
              <a:headEnd/>
              <a:tailEnd/>
            </a:ln>
          </p:spPr>
        </p:pic>
        <p:sp>
          <p:nvSpPr>
            <p:cNvPr id="32773" name="Text Box 5"/>
            <p:cNvSpPr txBox="1">
              <a:spLocks noChangeArrowheads="1"/>
            </p:cNvSpPr>
            <p:nvPr/>
          </p:nvSpPr>
          <p:spPr bwMode="auto">
            <a:xfrm>
              <a:off x="2014" y="2252"/>
              <a:ext cx="1128"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Paris, Frankreich</a:t>
              </a:r>
            </a:p>
          </p:txBody>
        </p:sp>
        <p:sp>
          <p:nvSpPr>
            <p:cNvPr id="32774" name="Text Box 7"/>
            <p:cNvSpPr txBox="1">
              <a:spLocks noChangeArrowheads="1"/>
            </p:cNvSpPr>
            <p:nvPr/>
          </p:nvSpPr>
          <p:spPr bwMode="auto">
            <a:xfrm>
              <a:off x="5906" y="2253"/>
              <a:ext cx="1117"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Singapur</a:t>
              </a:r>
            </a:p>
          </p:txBody>
        </p:sp>
        <p:sp>
          <p:nvSpPr>
            <p:cNvPr id="32775" name="Text Box 8"/>
            <p:cNvSpPr txBox="1">
              <a:spLocks noChangeArrowheads="1"/>
            </p:cNvSpPr>
            <p:nvPr/>
          </p:nvSpPr>
          <p:spPr bwMode="auto">
            <a:xfrm>
              <a:off x="2005" y="3555"/>
              <a:ext cx="1117"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Mumbai, Indien</a:t>
              </a:r>
            </a:p>
          </p:txBody>
        </p:sp>
        <p:sp>
          <p:nvSpPr>
            <p:cNvPr id="32776" name="Text Box 9"/>
            <p:cNvSpPr txBox="1">
              <a:spLocks noChangeArrowheads="1"/>
            </p:cNvSpPr>
            <p:nvPr/>
          </p:nvSpPr>
          <p:spPr bwMode="auto">
            <a:xfrm>
              <a:off x="728" y="2203"/>
              <a:ext cx="1117" cy="288"/>
            </a:xfrm>
            <a:prstGeom prst="rect">
              <a:avLst/>
            </a:prstGeom>
            <a:solidFill>
              <a:srgbClr val="DCDCDC"/>
            </a:solidFill>
            <a:ln w="9525">
              <a:noFill/>
              <a:miter lim="800000"/>
              <a:headEnd/>
              <a:tailEnd/>
            </a:ln>
          </p:spPr>
          <p:txBody>
            <a:bodyPr>
              <a:spAutoFit/>
            </a:bodyPr>
            <a:lstStyle/>
            <a:p>
              <a:pPr algn="ctr">
                <a:spcBef>
                  <a:spcPct val="50000"/>
                </a:spcBef>
              </a:pPr>
              <a:r>
                <a:rPr lang="de-DE" sz="1400" b="1"/>
                <a:t>Charlotte, NC</a:t>
              </a:r>
              <a:br>
                <a:rPr lang="de-DE" sz="1400" b="1"/>
              </a:br>
              <a:r>
                <a:rPr lang="de-DE" sz="1000" i="1"/>
                <a:t>(BNI Global Headquarters)</a:t>
              </a:r>
            </a:p>
          </p:txBody>
        </p:sp>
        <p:sp>
          <p:nvSpPr>
            <p:cNvPr id="32777" name="Text Box 10"/>
            <p:cNvSpPr txBox="1">
              <a:spLocks noChangeArrowheads="1"/>
            </p:cNvSpPr>
            <p:nvPr/>
          </p:nvSpPr>
          <p:spPr bwMode="auto">
            <a:xfrm>
              <a:off x="714" y="3555"/>
              <a:ext cx="1117"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Castlebar, Irland</a:t>
              </a:r>
            </a:p>
          </p:txBody>
        </p:sp>
        <p:sp>
          <p:nvSpPr>
            <p:cNvPr id="32778" name="Text Box 11"/>
            <p:cNvSpPr txBox="1">
              <a:spLocks noChangeArrowheads="1"/>
            </p:cNvSpPr>
            <p:nvPr/>
          </p:nvSpPr>
          <p:spPr bwMode="auto">
            <a:xfrm>
              <a:off x="4619" y="2257"/>
              <a:ext cx="1117"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Guangzhou, China</a:t>
              </a:r>
            </a:p>
          </p:txBody>
        </p:sp>
        <p:sp>
          <p:nvSpPr>
            <p:cNvPr id="32779" name="Text Box 12"/>
            <p:cNvSpPr txBox="1">
              <a:spLocks noChangeArrowheads="1"/>
            </p:cNvSpPr>
            <p:nvPr/>
          </p:nvSpPr>
          <p:spPr bwMode="auto">
            <a:xfrm>
              <a:off x="3315" y="2259"/>
              <a:ext cx="1117"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Bangalore, Indien</a:t>
              </a:r>
            </a:p>
          </p:txBody>
        </p:sp>
        <p:sp>
          <p:nvSpPr>
            <p:cNvPr id="32780" name="Text Box 13"/>
            <p:cNvSpPr txBox="1">
              <a:spLocks noChangeArrowheads="1"/>
            </p:cNvSpPr>
            <p:nvPr/>
          </p:nvSpPr>
          <p:spPr bwMode="auto">
            <a:xfrm>
              <a:off x="3323" y="3554"/>
              <a:ext cx="1117"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Mysore, Indien</a:t>
              </a:r>
            </a:p>
          </p:txBody>
        </p:sp>
        <p:sp>
          <p:nvSpPr>
            <p:cNvPr id="32781" name="Text Box 14"/>
            <p:cNvSpPr txBox="1">
              <a:spLocks noChangeArrowheads="1"/>
            </p:cNvSpPr>
            <p:nvPr/>
          </p:nvSpPr>
          <p:spPr bwMode="auto">
            <a:xfrm>
              <a:off x="5952" y="3485"/>
              <a:ext cx="1117" cy="326"/>
            </a:xfrm>
            <a:prstGeom prst="rect">
              <a:avLst/>
            </a:prstGeom>
            <a:solidFill>
              <a:srgbClr val="DCDCDC"/>
            </a:solidFill>
            <a:ln w="9525">
              <a:noFill/>
              <a:miter lim="800000"/>
              <a:headEnd/>
              <a:tailEnd/>
            </a:ln>
          </p:spPr>
          <p:txBody>
            <a:bodyPr>
              <a:spAutoFit/>
            </a:bodyPr>
            <a:lstStyle/>
            <a:p>
              <a:pPr algn="ctr">
                <a:spcBef>
                  <a:spcPct val="50000"/>
                </a:spcBef>
              </a:pPr>
              <a:r>
                <a:rPr lang="de-DE" sz="1400" b="1"/>
                <a:t>Stadskanaal, Niederlande</a:t>
              </a:r>
            </a:p>
          </p:txBody>
        </p:sp>
        <p:sp>
          <p:nvSpPr>
            <p:cNvPr id="32782" name="Text Box 15"/>
            <p:cNvSpPr txBox="1">
              <a:spLocks noChangeArrowheads="1"/>
            </p:cNvSpPr>
            <p:nvPr/>
          </p:nvSpPr>
          <p:spPr bwMode="auto">
            <a:xfrm>
              <a:off x="4587" y="3554"/>
              <a:ext cx="1182" cy="192"/>
            </a:xfrm>
            <a:prstGeom prst="rect">
              <a:avLst/>
            </a:prstGeom>
            <a:solidFill>
              <a:srgbClr val="DCDCDC"/>
            </a:solidFill>
            <a:ln w="9525">
              <a:noFill/>
              <a:miter lim="800000"/>
              <a:headEnd/>
              <a:tailEnd/>
            </a:ln>
          </p:spPr>
          <p:txBody>
            <a:bodyPr>
              <a:spAutoFit/>
            </a:bodyPr>
            <a:lstStyle/>
            <a:p>
              <a:pPr algn="ctr">
                <a:spcBef>
                  <a:spcPct val="50000"/>
                </a:spcBef>
              </a:pPr>
              <a:r>
                <a:rPr lang="de-DE" sz="1400" b="1"/>
                <a:t>Colombo, Sri Lanka</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96837"/>
            <a:ext cx="12192000" cy="1055688"/>
          </a:xfrm>
        </p:spPr>
        <p:txBody>
          <a:bodyPr>
            <a:noAutofit/>
          </a:bodyPr>
          <a:lstStyle/>
          <a:p>
            <a:pPr eaLnBrk="1" hangingPunct="1"/>
            <a:r>
              <a:rPr lang="de-CH" dirty="0">
                <a:latin typeface="Arial" charset="0"/>
                <a:cs typeface="Arial" charset="0"/>
              </a:rPr>
              <a:t>Die bewährte Tagesordnung </a:t>
            </a:r>
            <a:br>
              <a:rPr lang="de-CH" dirty="0">
                <a:latin typeface="Arial" charset="0"/>
                <a:cs typeface="Arial" charset="0"/>
              </a:rPr>
            </a:br>
            <a:r>
              <a:rPr lang="de-CH" dirty="0">
                <a:latin typeface="Arial" charset="0"/>
                <a:cs typeface="Arial" charset="0"/>
              </a:rPr>
              <a:t>und die Struktur von BNI bringen Resultate</a:t>
            </a:r>
          </a:p>
        </p:txBody>
      </p:sp>
      <p:sp>
        <p:nvSpPr>
          <p:cNvPr id="3" name="Rectangle 2"/>
          <p:cNvSpPr/>
          <p:nvPr/>
        </p:nvSpPr>
        <p:spPr bwMode="auto">
          <a:xfrm>
            <a:off x="3898900" y="1169988"/>
            <a:ext cx="6959600" cy="1055687"/>
          </a:xfrm>
          <a:prstGeom prst="rect">
            <a:avLst/>
          </a:prstGeom>
          <a:solidFill>
            <a:schemeClr val="tx2"/>
          </a:solidFill>
          <a:ln w="19050" cap="flat" cmpd="sng" algn="ctr">
            <a:noFill/>
            <a:prstDash val="solid"/>
            <a:round/>
            <a:headEnd type="none" w="med" len="med"/>
            <a:tailEnd type="none" w="med" len="med"/>
          </a:ln>
          <a:effectLst>
            <a:outerShdw blurRad="38100" dist="38100" dir="2700000" algn="tl" rotWithShape="0">
              <a:srgbClr val="000000">
                <a:alpha val="40000"/>
              </a:srgbClr>
            </a:outerShdw>
          </a:effectLst>
        </p:spPr>
        <p:txBody>
          <a:bodyPr tIns="91440" bIns="91440" anchor="ctr"/>
          <a:lstStyle/>
          <a:p>
            <a:pPr>
              <a:buClr>
                <a:srgbClr val="07325F"/>
              </a:buClr>
              <a:buSzPct val="100000"/>
              <a:defRPr/>
            </a:pPr>
            <a:r>
              <a:rPr lang="en-US" sz="1600" dirty="0">
                <a:solidFill>
                  <a:schemeClr val="bg1"/>
                </a:solidFill>
              </a:rPr>
              <a:t>Die </a:t>
            </a:r>
            <a:r>
              <a:rPr lang="en-US" sz="1600" dirty="0" err="1">
                <a:solidFill>
                  <a:schemeClr val="bg1"/>
                </a:solidFill>
              </a:rPr>
              <a:t>Unternehmer</a:t>
            </a:r>
            <a:r>
              <a:rPr lang="en-US" sz="1600" dirty="0">
                <a:solidFill>
                  <a:schemeClr val="bg1"/>
                </a:solidFill>
              </a:rPr>
              <a:t>/</a:t>
            </a:r>
            <a:r>
              <a:rPr lang="en-US" sz="1600" dirty="0" err="1">
                <a:solidFill>
                  <a:schemeClr val="bg1"/>
                </a:solidFill>
              </a:rPr>
              <a:t>innenteams</a:t>
            </a:r>
            <a:r>
              <a:rPr lang="en-US" sz="1600" dirty="0">
                <a:solidFill>
                  <a:schemeClr val="bg1"/>
                </a:solidFill>
              </a:rPr>
              <a:t> </a:t>
            </a:r>
            <a:r>
              <a:rPr lang="en-US" sz="1600" dirty="0" err="1">
                <a:solidFill>
                  <a:schemeClr val="bg1"/>
                </a:solidFill>
              </a:rPr>
              <a:t>setzen</a:t>
            </a:r>
            <a:r>
              <a:rPr lang="en-US" sz="1600" dirty="0">
                <a:solidFill>
                  <a:schemeClr val="bg1"/>
                </a:solidFill>
              </a:rPr>
              <a:t> </a:t>
            </a:r>
            <a:r>
              <a:rPr lang="en-US" sz="1600" dirty="0" err="1">
                <a:solidFill>
                  <a:schemeClr val="bg1"/>
                </a:solidFill>
              </a:rPr>
              <a:t>sich</a:t>
            </a:r>
            <a:r>
              <a:rPr lang="en-US" sz="1600" dirty="0">
                <a:solidFill>
                  <a:schemeClr val="bg1"/>
                </a:solidFill>
              </a:rPr>
              <a:t> </a:t>
            </a:r>
            <a:r>
              <a:rPr lang="en-US" sz="1600" dirty="0" err="1">
                <a:solidFill>
                  <a:schemeClr val="bg1"/>
                </a:solidFill>
              </a:rPr>
              <a:t>üblicherweise</a:t>
            </a:r>
            <a:r>
              <a:rPr lang="en-US" sz="1600" dirty="0">
                <a:solidFill>
                  <a:schemeClr val="bg1"/>
                </a:solidFill>
              </a:rPr>
              <a:t> </a:t>
            </a:r>
            <a:r>
              <a:rPr lang="en-US" sz="1600" dirty="0" err="1">
                <a:solidFill>
                  <a:schemeClr val="bg1"/>
                </a:solidFill>
              </a:rPr>
              <a:t>aus</a:t>
            </a:r>
            <a:r>
              <a:rPr lang="en-US" sz="1600" dirty="0">
                <a:solidFill>
                  <a:schemeClr val="bg1"/>
                </a:solidFill>
              </a:rPr>
              <a:t> 20-45 </a:t>
            </a:r>
            <a:r>
              <a:rPr lang="en-US" sz="1600" dirty="0" err="1">
                <a:solidFill>
                  <a:schemeClr val="bg1"/>
                </a:solidFill>
              </a:rPr>
              <a:t>Mitgliedern</a:t>
            </a:r>
            <a:r>
              <a:rPr lang="en-US" sz="1600" dirty="0">
                <a:solidFill>
                  <a:schemeClr val="bg1"/>
                </a:solidFill>
              </a:rPr>
              <a:t> </a:t>
            </a:r>
            <a:r>
              <a:rPr lang="en-US" sz="1600" dirty="0" err="1">
                <a:solidFill>
                  <a:schemeClr val="bg1"/>
                </a:solidFill>
              </a:rPr>
              <a:t>zusammen</a:t>
            </a:r>
            <a:r>
              <a:rPr lang="en-US" sz="1600" dirty="0">
                <a:solidFill>
                  <a:schemeClr val="bg1"/>
                </a:solidFill>
              </a:rPr>
              <a:t> </a:t>
            </a:r>
            <a:r>
              <a:rPr lang="en-US" sz="1600" dirty="0" err="1">
                <a:solidFill>
                  <a:schemeClr val="bg1"/>
                </a:solidFill>
              </a:rPr>
              <a:t>mit</a:t>
            </a:r>
            <a:r>
              <a:rPr lang="en-US" sz="1600" dirty="0">
                <a:solidFill>
                  <a:schemeClr val="bg1"/>
                </a:solidFill>
              </a:rPr>
              <a:t> </a:t>
            </a:r>
            <a:r>
              <a:rPr lang="en-US" sz="1600" dirty="0" err="1">
                <a:solidFill>
                  <a:schemeClr val="bg1"/>
                </a:solidFill>
              </a:rPr>
              <a:t>jeweils</a:t>
            </a:r>
            <a:r>
              <a:rPr lang="en-US" sz="1600" dirty="0">
                <a:solidFill>
                  <a:schemeClr val="bg1"/>
                </a:solidFill>
              </a:rPr>
              <a:t> </a:t>
            </a:r>
            <a:r>
              <a:rPr lang="en-US" sz="1600" dirty="0" err="1">
                <a:solidFill>
                  <a:schemeClr val="bg1"/>
                </a:solidFill>
              </a:rPr>
              <a:t>nur</a:t>
            </a:r>
            <a:r>
              <a:rPr lang="en-US" sz="1600" dirty="0">
                <a:solidFill>
                  <a:schemeClr val="bg1"/>
                </a:solidFill>
              </a:rPr>
              <a:t> </a:t>
            </a:r>
            <a:r>
              <a:rPr lang="en-US" sz="1600" dirty="0" err="1">
                <a:solidFill>
                  <a:schemeClr val="bg1"/>
                </a:solidFill>
              </a:rPr>
              <a:t>einem</a:t>
            </a:r>
            <a:r>
              <a:rPr lang="en-US" sz="1600" dirty="0">
                <a:solidFill>
                  <a:schemeClr val="bg1"/>
                </a:solidFill>
              </a:rPr>
              <a:t> </a:t>
            </a:r>
            <a:r>
              <a:rPr lang="en-US" sz="1600" dirty="0" err="1">
                <a:solidFill>
                  <a:schemeClr val="bg1"/>
                </a:solidFill>
              </a:rPr>
              <a:t>zugelassenen</a:t>
            </a:r>
            <a:r>
              <a:rPr lang="en-US" sz="1600" dirty="0">
                <a:solidFill>
                  <a:schemeClr val="bg1"/>
                </a:solidFill>
              </a:rPr>
              <a:t> </a:t>
            </a:r>
            <a:r>
              <a:rPr lang="en-US" sz="1600" dirty="0" err="1">
                <a:solidFill>
                  <a:schemeClr val="bg1"/>
                </a:solidFill>
              </a:rPr>
              <a:t>Mitglied</a:t>
            </a:r>
            <a:r>
              <a:rPr lang="en-US" sz="1600" dirty="0">
                <a:solidFill>
                  <a:schemeClr val="bg1"/>
                </a:solidFill>
              </a:rPr>
              <a:t> pro </a:t>
            </a:r>
            <a:r>
              <a:rPr lang="en-US" sz="1600" dirty="0" err="1">
                <a:solidFill>
                  <a:schemeClr val="bg1"/>
                </a:solidFill>
              </a:rPr>
              <a:t>Fachgebiet</a:t>
            </a:r>
            <a:r>
              <a:rPr lang="en-US" sz="1600" dirty="0">
                <a:solidFill>
                  <a:schemeClr val="bg1"/>
                </a:solidFill>
              </a:rPr>
              <a:t>.</a:t>
            </a:r>
          </a:p>
        </p:txBody>
      </p:sp>
      <p:sp>
        <p:nvSpPr>
          <p:cNvPr id="4" name="Rectangle 3"/>
          <p:cNvSpPr/>
          <p:nvPr/>
        </p:nvSpPr>
        <p:spPr bwMode="auto">
          <a:xfrm>
            <a:off x="3898900" y="2422525"/>
            <a:ext cx="6959600" cy="819150"/>
          </a:xfrm>
          <a:prstGeom prst="rect">
            <a:avLst/>
          </a:prstGeom>
          <a:solidFill>
            <a:schemeClr val="tx2"/>
          </a:solidFill>
          <a:ln w="19050" cap="flat" cmpd="sng" algn="ctr">
            <a:noFill/>
            <a:prstDash val="solid"/>
            <a:round/>
            <a:headEnd type="none" w="med" len="med"/>
            <a:tailEnd type="none" w="med" len="med"/>
          </a:ln>
          <a:effectLst>
            <a:outerShdw blurRad="38100" dist="38100" dir="2700000" algn="tl" rotWithShape="0">
              <a:srgbClr val="000000">
                <a:alpha val="40000"/>
              </a:srgbClr>
            </a:outerShdw>
          </a:effectLst>
        </p:spPr>
        <p:txBody>
          <a:bodyPr tIns="91440" bIns="91440" anchor="ctr"/>
          <a:lstStyle/>
          <a:p>
            <a:pPr>
              <a:buClr>
                <a:srgbClr val="07325F"/>
              </a:buClr>
              <a:buSzPct val="100000"/>
              <a:defRPr/>
            </a:pPr>
            <a:r>
              <a:rPr lang="en-US" sz="1600">
                <a:solidFill>
                  <a:schemeClr val="bg1"/>
                </a:solidFill>
              </a:rPr>
              <a:t>Jede Woche finden morgens oder nachmittags 90-minütige Treffen statt, immer zur gleichen Zeit und am selben Ort, mit Anwesenheitspflicht der Mitglieder.</a:t>
            </a:r>
          </a:p>
        </p:txBody>
      </p:sp>
      <p:sp>
        <p:nvSpPr>
          <p:cNvPr id="5" name="Rectangle 4"/>
          <p:cNvSpPr/>
          <p:nvPr/>
        </p:nvSpPr>
        <p:spPr bwMode="auto">
          <a:xfrm>
            <a:off x="3898900" y="3533775"/>
            <a:ext cx="6959600" cy="819150"/>
          </a:xfrm>
          <a:prstGeom prst="rect">
            <a:avLst/>
          </a:prstGeom>
          <a:solidFill>
            <a:schemeClr val="tx2"/>
          </a:solidFill>
          <a:ln w="19050" cap="flat" cmpd="sng" algn="ctr">
            <a:noFill/>
            <a:prstDash val="solid"/>
            <a:round/>
            <a:headEnd type="none" w="med" len="med"/>
            <a:tailEnd type="none" w="med" len="med"/>
          </a:ln>
          <a:effectLst>
            <a:outerShdw blurRad="38100" dist="38100" dir="2700000" algn="tl" rotWithShape="0">
              <a:srgbClr val="000000">
                <a:alpha val="40000"/>
              </a:srgbClr>
            </a:outerShdw>
          </a:effectLst>
        </p:spPr>
        <p:txBody>
          <a:bodyPr tIns="91440" bIns="91440" anchor="ctr"/>
          <a:lstStyle/>
          <a:p>
            <a:pPr>
              <a:buClr>
                <a:srgbClr val="07325F"/>
              </a:buClr>
              <a:buSzPct val="100000"/>
              <a:defRPr/>
            </a:pPr>
            <a:r>
              <a:rPr lang="en-US" sz="1600">
                <a:solidFill>
                  <a:schemeClr val="bg1"/>
                </a:solidFill>
              </a:rPr>
              <a:t>Jedes Mitglied gibt in einer Kurzpräsentation von einer Minute einen Überblick über seine Produkte bzw. Dienstleistungen und jede Woche hält ein Mitglied eine ausführlichere Hauptpräsentation von ~10 bis 15 Minuten.</a:t>
            </a:r>
          </a:p>
        </p:txBody>
      </p:sp>
      <p:sp>
        <p:nvSpPr>
          <p:cNvPr id="6" name="Rectangle 5"/>
          <p:cNvSpPr/>
          <p:nvPr/>
        </p:nvSpPr>
        <p:spPr bwMode="auto">
          <a:xfrm>
            <a:off x="3898900" y="4646613"/>
            <a:ext cx="6959600" cy="1122362"/>
          </a:xfrm>
          <a:prstGeom prst="rect">
            <a:avLst/>
          </a:prstGeom>
          <a:solidFill>
            <a:schemeClr val="tx2"/>
          </a:solidFill>
          <a:ln w="19050" cap="flat" cmpd="sng" algn="ctr">
            <a:noFill/>
            <a:prstDash val="solid"/>
            <a:round/>
            <a:headEnd type="none" w="med" len="med"/>
            <a:tailEnd type="none" w="med" len="med"/>
          </a:ln>
          <a:effectLst>
            <a:outerShdw blurRad="38100" dist="38100" dir="2700000" algn="tl" rotWithShape="0">
              <a:srgbClr val="000000">
                <a:alpha val="40000"/>
              </a:srgbClr>
            </a:outerShdw>
          </a:effectLst>
        </p:spPr>
        <p:txBody>
          <a:bodyPr tIns="91440" bIns="91440" anchor="ctr"/>
          <a:lstStyle/>
          <a:p>
            <a:pPr>
              <a:buClr>
                <a:srgbClr val="07325F"/>
              </a:buClr>
              <a:buSzPct val="100000"/>
              <a:defRPr/>
            </a:pPr>
            <a:r>
              <a:rPr lang="de-CH" sz="1600" dirty="0">
                <a:solidFill>
                  <a:schemeClr val="bg1"/>
                </a:solidFill>
              </a:rPr>
              <a:t>Der Austausch von Empfehlungen ist der wichtigste Teil des Meetings. Bei jedem Treffen wird für den Empfehlungsaustausch Zeit eingeplant, in der die Mitglieder verbal präsentieren, welche Teamkolleg/innen sie an wen weiterempfohlen haben. </a:t>
            </a:r>
          </a:p>
        </p:txBody>
      </p:sp>
      <p:sp>
        <p:nvSpPr>
          <p:cNvPr id="7" name="Rectangle 6"/>
          <p:cNvSpPr/>
          <p:nvPr/>
        </p:nvSpPr>
        <p:spPr bwMode="auto">
          <a:xfrm>
            <a:off x="3898900" y="6035675"/>
            <a:ext cx="6959600" cy="746125"/>
          </a:xfrm>
          <a:prstGeom prst="rect">
            <a:avLst/>
          </a:prstGeom>
          <a:solidFill>
            <a:schemeClr val="tx2"/>
          </a:solidFill>
          <a:ln w="19050" cap="flat" cmpd="sng" algn="ctr">
            <a:noFill/>
            <a:prstDash val="solid"/>
            <a:round/>
            <a:headEnd type="none" w="med" len="med"/>
            <a:tailEnd type="none" w="med" len="med"/>
          </a:ln>
          <a:effectLst>
            <a:outerShdw blurRad="38100" dist="38100" dir="2700000" algn="tl" rotWithShape="0">
              <a:srgbClr val="000000">
                <a:alpha val="40000"/>
              </a:srgbClr>
            </a:outerShdw>
          </a:effectLst>
        </p:spPr>
        <p:txBody>
          <a:bodyPr tIns="91440" bIns="91440" anchor="ctr"/>
          <a:lstStyle/>
          <a:p>
            <a:pPr>
              <a:buClr>
                <a:srgbClr val="07325F"/>
              </a:buClr>
              <a:buSzPct val="100000"/>
              <a:defRPr/>
            </a:pPr>
            <a:r>
              <a:rPr lang="en-US" sz="1600">
                <a:solidFill>
                  <a:schemeClr val="bg1"/>
                </a:solidFill>
              </a:rPr>
              <a:t>Menschen kommen zu BNI, weil sie ihr Geschäft ausbauen wollen, aber sie bleiben bei BNI wegen der Resultate und der beruflichen und persönlichen Weiterentwicklung durch BNI.   </a:t>
            </a:r>
          </a:p>
        </p:txBody>
      </p:sp>
      <p:sp>
        <p:nvSpPr>
          <p:cNvPr id="33799" name="TextBox 7"/>
          <p:cNvSpPr txBox="1">
            <a:spLocks noChangeArrowheads="1"/>
          </p:cNvSpPr>
          <p:nvPr/>
        </p:nvSpPr>
        <p:spPr bwMode="auto">
          <a:xfrm>
            <a:off x="314325" y="1419225"/>
            <a:ext cx="3473450" cy="5018088"/>
          </a:xfrm>
          <a:prstGeom prst="rect">
            <a:avLst/>
          </a:prstGeom>
          <a:noFill/>
          <a:ln w="9525">
            <a:noFill/>
            <a:miter lim="800000"/>
            <a:headEnd/>
            <a:tailEnd/>
          </a:ln>
        </p:spPr>
        <p:txBody>
          <a:bodyPr wrap="none">
            <a:spAutoFit/>
          </a:bodyPr>
          <a:lstStyle/>
          <a:p>
            <a:pPr algn="r"/>
            <a:r>
              <a:rPr lang="de-CH" b="1" dirty="0"/>
              <a:t>Größe der Meetings</a:t>
            </a:r>
          </a:p>
          <a:p>
            <a:pPr algn="r"/>
            <a:endParaRPr lang="de-CH" b="1" dirty="0"/>
          </a:p>
          <a:p>
            <a:pPr algn="r"/>
            <a:endParaRPr lang="de-CH" b="1" dirty="0"/>
          </a:p>
          <a:p>
            <a:pPr algn="r"/>
            <a:endParaRPr lang="de-CH" b="1" dirty="0"/>
          </a:p>
          <a:p>
            <a:pPr algn="r"/>
            <a:endParaRPr lang="de-CH" sz="700" b="1" dirty="0"/>
          </a:p>
          <a:p>
            <a:pPr algn="r"/>
            <a:r>
              <a:rPr lang="de-CH" b="1" dirty="0"/>
              <a:t>Dauer der Meetings</a:t>
            </a:r>
          </a:p>
          <a:p>
            <a:pPr algn="r"/>
            <a:endParaRPr lang="de-CH" b="1" dirty="0"/>
          </a:p>
          <a:p>
            <a:pPr algn="r"/>
            <a:endParaRPr lang="de-CH" b="1" dirty="0"/>
          </a:p>
          <a:p>
            <a:pPr algn="r"/>
            <a:endParaRPr lang="de-CH" b="1" dirty="0"/>
          </a:p>
          <a:p>
            <a:pPr algn="r"/>
            <a:r>
              <a:rPr lang="de-CH" b="1" dirty="0"/>
              <a:t>Präsentationen der Mitglieder</a:t>
            </a:r>
            <a:r>
              <a:rPr lang="de-CH" dirty="0"/>
              <a:t> </a:t>
            </a:r>
            <a:endParaRPr lang="de-CH" b="1" dirty="0"/>
          </a:p>
          <a:p>
            <a:pPr algn="r"/>
            <a:endParaRPr lang="de-CH" b="1" dirty="0"/>
          </a:p>
          <a:p>
            <a:pPr algn="r"/>
            <a:endParaRPr lang="de-CH" sz="1200" b="1" dirty="0"/>
          </a:p>
          <a:p>
            <a:pPr algn="r"/>
            <a:endParaRPr lang="de-CH" b="1" dirty="0"/>
          </a:p>
          <a:p>
            <a:pPr algn="r"/>
            <a:endParaRPr lang="de-CH" sz="1400" b="1" dirty="0"/>
          </a:p>
          <a:p>
            <a:pPr algn="r"/>
            <a:r>
              <a:rPr lang="de-CH" b="1" dirty="0"/>
              <a:t>Austausch von Empfehlungen</a:t>
            </a:r>
          </a:p>
          <a:p>
            <a:pPr algn="r"/>
            <a:endParaRPr lang="de-CH" b="1" dirty="0"/>
          </a:p>
          <a:p>
            <a:pPr algn="r"/>
            <a:endParaRPr lang="de-CH" b="1" dirty="0"/>
          </a:p>
          <a:p>
            <a:pPr algn="r"/>
            <a:endParaRPr lang="de-CH" sz="2000" b="1" dirty="0"/>
          </a:p>
          <a:p>
            <a:pPr algn="r"/>
            <a:r>
              <a:rPr lang="de-CH" b="1" dirty="0"/>
              <a:t>Resultate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Nutzen für Unternehmer/innen</a:t>
            </a:r>
            <a:endParaRPr lang="de-DE" dirty="0"/>
          </a:p>
        </p:txBody>
      </p:sp>
      <p:sp>
        <p:nvSpPr>
          <p:cNvPr id="3" name="Textplatzhalter 2"/>
          <p:cNvSpPr>
            <a:spLocks noGrp="1"/>
          </p:cNvSpPr>
          <p:nvPr>
            <p:ph type="body" sz="quarter" idx="10"/>
          </p:nvPr>
        </p:nvSpPr>
        <p:spPr/>
        <p:txBody>
          <a:bodyPr/>
          <a:lstStyle/>
          <a:p>
            <a:r>
              <a:rPr lang="de-DE" altLang="de-DE" dirty="0"/>
              <a:t>250 - 1.000 persönliche geschäftliche Kontakte pro Jahr und Gruppe</a:t>
            </a:r>
          </a:p>
          <a:p>
            <a:r>
              <a:rPr lang="de-DE" altLang="de-DE" dirty="0"/>
              <a:t>Direktgeschäft mit 40+ Mitgliedern der Gruppe</a:t>
            </a:r>
          </a:p>
          <a:p>
            <a:r>
              <a:rPr lang="de-DE" altLang="de-DE" dirty="0"/>
              <a:t>Empfehlungsgeschäft über Mitglieder (Ihre 40+ Multiplikatoren)</a:t>
            </a:r>
          </a:p>
          <a:p>
            <a:r>
              <a:rPr lang="de-DE" altLang="de-DE" dirty="0"/>
              <a:t>Business Networking Skills / Mitarbeiter-Fortbildung </a:t>
            </a:r>
          </a:p>
          <a:p>
            <a:r>
              <a:rPr lang="de-DE" altLang="de-DE" dirty="0"/>
              <a:t>Wettbewerbsvorsprung</a:t>
            </a:r>
          </a:p>
          <a:p>
            <a:r>
              <a:rPr lang="de-DE" altLang="de-DE" dirty="0"/>
              <a:t>Klar, messbare Ergebnisse</a:t>
            </a:r>
          </a:p>
          <a:p>
            <a:r>
              <a:rPr lang="de-DE" altLang="de-DE" dirty="0"/>
              <a:t>Exklusivität der vertretenen Berufssparten</a:t>
            </a:r>
          </a:p>
          <a:p>
            <a:r>
              <a:rPr lang="de-DE" altLang="de-DE" dirty="0"/>
              <a:t>100 % provisionsfrei </a:t>
            </a:r>
          </a:p>
          <a:p>
            <a:endParaRPr lang="de-DE" altLang="de-DE" dirty="0"/>
          </a:p>
        </p:txBody>
      </p:sp>
    </p:spTree>
    <p:extLst>
      <p:ext uri="{BB962C8B-B14F-4D97-AF65-F5344CB8AC3E}">
        <p14:creationId xmlns:p14="http://schemas.microsoft.com/office/powerpoint/2010/main" val="1421267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Vorteile für Unternehmer/innen</a:t>
            </a:r>
            <a:endParaRPr lang="de-DE" dirty="0"/>
          </a:p>
        </p:txBody>
      </p:sp>
      <p:sp>
        <p:nvSpPr>
          <p:cNvPr id="3" name="Textplatzhalter 2"/>
          <p:cNvSpPr>
            <a:spLocks noGrp="1"/>
          </p:cNvSpPr>
          <p:nvPr>
            <p:ph type="body" sz="quarter" idx="10"/>
          </p:nvPr>
        </p:nvSpPr>
        <p:spPr/>
        <p:txBody>
          <a:bodyPr/>
          <a:lstStyle/>
          <a:p>
            <a:pPr>
              <a:buFont typeface="Arial" charset="0"/>
              <a:buChar char="•"/>
              <a:defRPr/>
            </a:pPr>
            <a:r>
              <a:rPr lang="de-DE" altLang="de-DE" dirty="0">
                <a:ea typeface="ＭＳ Ｐゴシック" pitchFamily="34" charset="-128"/>
              </a:rPr>
              <a:t>Qualitätsmanagement, Weiterentwicklung</a:t>
            </a:r>
          </a:p>
          <a:p>
            <a:pPr>
              <a:buFont typeface="Arial" charset="0"/>
              <a:buChar char="•"/>
              <a:defRPr/>
            </a:pPr>
            <a:r>
              <a:rPr lang="de-DE" altLang="de-DE" dirty="0" err="1">
                <a:ea typeface="ＭＳ Ｐゴシック" pitchFamily="34" charset="-128"/>
              </a:rPr>
              <a:t>Leadership</a:t>
            </a:r>
            <a:endParaRPr lang="de-DE" altLang="de-DE" dirty="0">
              <a:ea typeface="ＭＳ Ｐゴシック" pitchFamily="34" charset="-128"/>
            </a:endParaRPr>
          </a:p>
          <a:p>
            <a:pPr>
              <a:buFont typeface="Arial" charset="0"/>
              <a:buChar char="•"/>
              <a:defRPr/>
            </a:pPr>
            <a:r>
              <a:rPr lang="de-DE" altLang="de-DE" dirty="0">
                <a:ea typeface="ＭＳ Ｐゴシック" pitchFamily="34" charset="-128"/>
              </a:rPr>
              <a:t>Organisation, Aufbau, Controlling bis zum Erfolg der Gruppe</a:t>
            </a:r>
          </a:p>
          <a:p>
            <a:r>
              <a:rPr lang="de-DE" dirty="0"/>
              <a:t>Mehr Umsatz für die Mitglieder!</a:t>
            </a:r>
          </a:p>
          <a:p>
            <a:r>
              <a:rPr lang="de-DE" dirty="0"/>
              <a:t>Bereitstellung einer professionellen</a:t>
            </a:r>
            <a:br>
              <a:rPr lang="de-DE" dirty="0"/>
            </a:br>
            <a:r>
              <a:rPr lang="de-DE" dirty="0"/>
              <a:t>Empfehlungsmarketing-Plattform / -Strategie</a:t>
            </a:r>
          </a:p>
          <a:p>
            <a:r>
              <a:rPr lang="de-DE" dirty="0"/>
              <a:t>Generierung von persönlichen Neukontakten</a:t>
            </a:r>
          </a:p>
          <a:p>
            <a:r>
              <a:rPr lang="de-DE" dirty="0"/>
              <a:t>Training von Business Networking Fähigkeiten</a:t>
            </a:r>
          </a:p>
          <a:p>
            <a:r>
              <a:rPr lang="de-DE" dirty="0"/>
              <a:t>Weltweit erprobtes System, über 30 </a:t>
            </a:r>
            <a:r>
              <a:rPr lang="de-DE"/>
              <a:t>Jahre Erfahrung</a:t>
            </a:r>
          </a:p>
          <a:p>
            <a:endParaRPr lang="de-DE" dirty="0"/>
          </a:p>
          <a:p>
            <a:endParaRPr lang="de-DE" dirty="0"/>
          </a:p>
        </p:txBody>
      </p:sp>
    </p:spTree>
    <p:extLst>
      <p:ext uri="{BB962C8B-B14F-4D97-AF65-F5344CB8AC3E}">
        <p14:creationId xmlns:p14="http://schemas.microsoft.com/office/powerpoint/2010/main" val="3915097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Investition für Unternehmer/innen</a:t>
            </a:r>
            <a:endParaRPr lang="de-DE" dirty="0"/>
          </a:p>
        </p:txBody>
      </p:sp>
      <p:sp>
        <p:nvSpPr>
          <p:cNvPr id="3" name="Textplatzhalter 2"/>
          <p:cNvSpPr>
            <a:spLocks noGrp="1"/>
          </p:cNvSpPr>
          <p:nvPr>
            <p:ph type="body" sz="quarter" idx="10"/>
          </p:nvPr>
        </p:nvSpPr>
        <p:spPr/>
        <p:txBody>
          <a:bodyPr/>
          <a:lstStyle/>
          <a:p>
            <a:pPr>
              <a:buFont typeface="Arial" charset="0"/>
              <a:buChar char="•"/>
              <a:defRPr/>
            </a:pPr>
            <a:r>
              <a:rPr lang="de-DE" altLang="de-DE" dirty="0">
                <a:ea typeface="ＭＳ Ｐゴシック" pitchFamily="34" charset="-128"/>
              </a:rPr>
              <a:t>Jahresbeitrag 	Euro 1.420,- </a:t>
            </a:r>
          </a:p>
          <a:p>
            <a:pPr>
              <a:buFont typeface="Arial" charset="0"/>
              <a:buChar char="•"/>
              <a:defRPr/>
            </a:pPr>
            <a:r>
              <a:rPr lang="de-DE" altLang="de-DE" dirty="0">
                <a:ea typeface="ＭＳ Ｐゴシック" pitchFamily="34" charset="-128"/>
              </a:rPr>
              <a:t>2-Jahresbeitrag Euro 2.270,-</a:t>
            </a:r>
            <a:br>
              <a:rPr lang="de-DE" altLang="de-DE" dirty="0">
                <a:ea typeface="ＭＳ Ｐゴシック" pitchFamily="34" charset="-128"/>
              </a:rPr>
            </a:br>
            <a:r>
              <a:rPr lang="de-DE" altLang="de-DE" dirty="0">
                <a:ea typeface="ＭＳ Ｐゴシック" pitchFamily="34" charset="-128"/>
              </a:rPr>
              <a:t>			(Einmalige Aufnahmegebühren Euro 390,-) </a:t>
            </a:r>
          </a:p>
          <a:p>
            <a:pPr>
              <a:buFont typeface="Arial" charset="0"/>
              <a:buChar char="•"/>
              <a:defRPr/>
            </a:pPr>
            <a:r>
              <a:rPr lang="de-DE" altLang="de-DE" dirty="0">
                <a:ea typeface="ＭＳ Ｐゴシック" pitchFamily="34" charset="-128"/>
              </a:rPr>
              <a:t>Zeiteinsatz</a:t>
            </a:r>
          </a:p>
          <a:p>
            <a:pPr>
              <a:buFont typeface="Arial" charset="0"/>
              <a:buChar char="•"/>
              <a:defRPr/>
            </a:pPr>
            <a:r>
              <a:rPr lang="de-DE" altLang="de-DE" dirty="0">
                <a:ea typeface="ＭＳ Ｐゴシック" pitchFamily="34" charset="-128"/>
              </a:rPr>
              <a:t>Kosten für das Frühstück</a:t>
            </a:r>
          </a:p>
        </p:txBody>
      </p:sp>
    </p:spTree>
    <p:extLst>
      <p:ext uri="{BB962C8B-B14F-4D97-AF65-F5344CB8AC3E}">
        <p14:creationId xmlns:p14="http://schemas.microsoft.com/office/powerpoint/2010/main" val="359711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511175" y="38746"/>
            <a:ext cx="11169650" cy="1057275"/>
          </a:xfrm>
        </p:spPr>
        <p:txBody>
          <a:bodyPr>
            <a:noAutofit/>
          </a:bodyPr>
          <a:lstStyle/>
          <a:p>
            <a:pPr eaLnBrk="1" hangingPunct="1"/>
            <a:r>
              <a:rPr lang="de-CH" dirty="0">
                <a:latin typeface="Arial" charset="0"/>
                <a:cs typeface="Arial" charset="0"/>
              </a:rPr>
              <a:t>Veranschaulichung der Philosophie </a:t>
            </a:r>
            <a:br>
              <a:rPr lang="de-CH" dirty="0">
                <a:latin typeface="Arial" charset="0"/>
                <a:cs typeface="Arial" charset="0"/>
              </a:rPr>
            </a:br>
            <a:r>
              <a:rPr lang="de-CH" dirty="0">
                <a:latin typeface="Arial" charset="0"/>
                <a:cs typeface="Arial" charset="0"/>
              </a:rPr>
              <a:t>„Wer gibt, gewinnt</a:t>
            </a:r>
            <a:r>
              <a:rPr lang="de-CH" baseline="30000" dirty="0">
                <a:latin typeface="Arial" charset="0"/>
                <a:cs typeface="Arial" charset="0"/>
              </a:rPr>
              <a:t>®</a:t>
            </a:r>
            <a:r>
              <a:rPr lang="de-CH" dirty="0">
                <a:latin typeface="Arial" charset="0"/>
                <a:cs typeface="Arial" charset="0"/>
              </a:rPr>
              <a:t>“</a:t>
            </a:r>
            <a:endParaRPr lang="de-CH" baseline="96000" dirty="0">
              <a:latin typeface="Arial" charset="0"/>
              <a:cs typeface="Arial" charset="0"/>
            </a:endParaRPr>
          </a:p>
        </p:txBody>
      </p:sp>
      <p:grpSp>
        <p:nvGrpSpPr>
          <p:cNvPr id="35842" name="Group 4"/>
          <p:cNvGrpSpPr>
            <a:grpSpLocks noChangeAspect="1"/>
          </p:cNvGrpSpPr>
          <p:nvPr/>
        </p:nvGrpSpPr>
        <p:grpSpPr bwMode="auto">
          <a:xfrm>
            <a:off x="6834188" y="4852988"/>
            <a:ext cx="3627437" cy="1165225"/>
            <a:chOff x="5337795" y="4553842"/>
            <a:chExt cx="3277226" cy="1053456"/>
          </a:xfrm>
        </p:grpSpPr>
        <p:pic>
          <p:nvPicPr>
            <p:cNvPr id="35854" name="Picture 2" descr="http://bnifoundation.org/wp-content/uploads/2016/07/Business-Voices-Logo.png"/>
            <p:cNvPicPr>
              <a:picLocks noChangeAspect="1" noChangeArrowheads="1"/>
            </p:cNvPicPr>
            <p:nvPr/>
          </p:nvPicPr>
          <p:blipFill>
            <a:blip r:embed="rId2"/>
            <a:srcRect/>
            <a:stretch>
              <a:fillRect/>
            </a:stretch>
          </p:blipFill>
          <p:spPr bwMode="auto">
            <a:xfrm>
              <a:off x="5337795" y="4645050"/>
              <a:ext cx="1518619" cy="871040"/>
            </a:xfrm>
            <a:prstGeom prst="rect">
              <a:avLst/>
            </a:prstGeom>
            <a:noFill/>
            <a:ln w="9525">
              <a:noFill/>
              <a:miter lim="800000"/>
              <a:headEnd/>
              <a:tailEnd/>
            </a:ln>
          </p:spPr>
        </p:pic>
        <p:pic>
          <p:nvPicPr>
            <p:cNvPr id="35855" name="Picture 4" descr="http://bnifoundation.org/wp-content/uploads/2017/05/zeeschool.jpg"/>
            <p:cNvPicPr>
              <a:picLocks noChangeAspect="1" noChangeArrowheads="1"/>
            </p:cNvPicPr>
            <p:nvPr/>
          </p:nvPicPr>
          <p:blipFill>
            <a:blip r:embed="rId3"/>
            <a:srcRect/>
            <a:stretch>
              <a:fillRect/>
            </a:stretch>
          </p:blipFill>
          <p:spPr bwMode="auto">
            <a:xfrm>
              <a:off x="7110083" y="4553842"/>
              <a:ext cx="1504938" cy="1053456"/>
            </a:xfrm>
            <a:prstGeom prst="rect">
              <a:avLst/>
            </a:prstGeom>
            <a:noFill/>
            <a:ln w="9525">
              <a:noFill/>
              <a:miter lim="800000"/>
              <a:headEnd/>
              <a:tailEnd/>
            </a:ln>
          </p:spPr>
        </p:pic>
      </p:grpSp>
      <p:pic>
        <p:nvPicPr>
          <p:cNvPr id="35843" name="Picture 7"/>
          <p:cNvPicPr>
            <a:picLocks noChangeAspect="1"/>
          </p:cNvPicPr>
          <p:nvPr/>
        </p:nvPicPr>
        <p:blipFill>
          <a:blip r:embed="rId4"/>
          <a:srcRect l="1311" b="2629"/>
          <a:stretch>
            <a:fillRect/>
          </a:stretch>
        </p:blipFill>
        <p:spPr bwMode="auto">
          <a:xfrm>
            <a:off x="6969125" y="3708400"/>
            <a:ext cx="1612900" cy="1020763"/>
          </a:xfrm>
          <a:prstGeom prst="rect">
            <a:avLst/>
          </a:prstGeom>
          <a:noFill/>
          <a:ln w="9525">
            <a:noFill/>
            <a:miter lim="800000"/>
            <a:headEnd/>
            <a:tailEnd/>
          </a:ln>
        </p:spPr>
      </p:pic>
      <p:pic>
        <p:nvPicPr>
          <p:cNvPr id="35844" name="Picture 2" descr="BNI January 2017 Network Nights at Tarpon Bend"/>
          <p:cNvPicPr>
            <a:picLocks noChangeAspect="1" noChangeArrowheads="1"/>
          </p:cNvPicPr>
          <p:nvPr/>
        </p:nvPicPr>
        <p:blipFill>
          <a:blip r:embed="rId5"/>
          <a:srcRect/>
          <a:stretch>
            <a:fillRect/>
          </a:stretch>
        </p:blipFill>
        <p:spPr bwMode="auto">
          <a:xfrm>
            <a:off x="8929688" y="3689350"/>
            <a:ext cx="1531937" cy="1020763"/>
          </a:xfrm>
          <a:prstGeom prst="rect">
            <a:avLst/>
          </a:prstGeom>
          <a:noFill/>
          <a:ln w="9525">
            <a:noFill/>
            <a:miter lim="800000"/>
            <a:headEnd/>
            <a:tailEnd/>
          </a:ln>
        </p:spPr>
      </p:pic>
      <p:grpSp>
        <p:nvGrpSpPr>
          <p:cNvPr id="35845" name="Group 12"/>
          <p:cNvGrpSpPr>
            <a:grpSpLocks/>
          </p:cNvGrpSpPr>
          <p:nvPr/>
        </p:nvGrpSpPr>
        <p:grpSpPr bwMode="auto">
          <a:xfrm>
            <a:off x="1792288" y="1966913"/>
            <a:ext cx="9229725" cy="868362"/>
            <a:chOff x="431651" y="2033293"/>
            <a:chExt cx="9228720" cy="867166"/>
          </a:xfrm>
        </p:grpSpPr>
        <p:sp>
          <p:nvSpPr>
            <p:cNvPr id="35852" name="TextBox 14"/>
            <p:cNvSpPr txBox="1">
              <a:spLocks noChangeArrowheads="1"/>
            </p:cNvSpPr>
            <p:nvPr/>
          </p:nvSpPr>
          <p:spPr bwMode="auto">
            <a:xfrm>
              <a:off x="4187267" y="2033293"/>
              <a:ext cx="957158" cy="304380"/>
            </a:xfrm>
            <a:prstGeom prst="rect">
              <a:avLst/>
            </a:prstGeom>
            <a:noFill/>
            <a:ln w="9525">
              <a:noFill/>
              <a:miter lim="800000"/>
              <a:headEnd/>
              <a:tailEnd/>
            </a:ln>
          </p:spPr>
          <p:txBody>
            <a:bodyPr lIns="0" tIns="0" rIns="0" bIns="0">
              <a:spAutoFit/>
            </a:bodyPr>
            <a:lstStyle/>
            <a:p>
              <a:pPr>
                <a:spcBef>
                  <a:spcPts val="300"/>
                </a:spcBef>
                <a:buClr>
                  <a:schemeClr val="bg1"/>
                </a:buClr>
              </a:pPr>
              <a:r>
                <a:rPr lang="de-CH" sz="2000" b="1">
                  <a:solidFill>
                    <a:schemeClr val="tx2"/>
                  </a:solidFill>
                </a:rPr>
                <a:t>Mission</a:t>
              </a:r>
            </a:p>
          </p:txBody>
        </p:sp>
        <p:sp>
          <p:nvSpPr>
            <p:cNvPr id="35853" name="TextBox 15"/>
            <p:cNvSpPr txBox="1">
              <a:spLocks noChangeArrowheads="1"/>
            </p:cNvSpPr>
            <p:nvPr/>
          </p:nvSpPr>
          <p:spPr bwMode="auto">
            <a:xfrm>
              <a:off x="431651" y="2351941"/>
              <a:ext cx="9228720" cy="548518"/>
            </a:xfrm>
            <a:prstGeom prst="rect">
              <a:avLst/>
            </a:prstGeom>
            <a:noFill/>
            <a:ln w="9525">
              <a:noFill/>
              <a:miter lim="800000"/>
              <a:headEnd/>
              <a:tailEnd/>
            </a:ln>
          </p:spPr>
          <p:txBody>
            <a:bodyPr lIns="0" tIns="0" rIns="0" bIns="0">
              <a:spAutoFit/>
            </a:bodyPr>
            <a:lstStyle/>
            <a:p>
              <a:pPr algn="ctr">
                <a:spcBef>
                  <a:spcPts val="300"/>
                </a:spcBef>
                <a:buClr>
                  <a:schemeClr val="bg1"/>
                </a:buClr>
              </a:pPr>
              <a:r>
                <a:rPr lang="de-CH" dirty="0"/>
                <a:t>Schaffen einer Verbindung zwischen Wirtschaft und Bildungswesen, um dem Bildungsbedarf von Kindern gerecht zu werden </a:t>
              </a:r>
              <a:endParaRPr lang="de-CH" baseline="30000" dirty="0"/>
            </a:p>
          </p:txBody>
        </p:sp>
      </p:grpSp>
      <p:sp>
        <p:nvSpPr>
          <p:cNvPr id="35846" name="Rectangle 16"/>
          <p:cNvSpPr>
            <a:spLocks noChangeArrowheads="1"/>
          </p:cNvSpPr>
          <p:nvPr/>
        </p:nvSpPr>
        <p:spPr bwMode="auto">
          <a:xfrm>
            <a:off x="1597025" y="4852988"/>
            <a:ext cx="4940300" cy="1035050"/>
          </a:xfrm>
          <a:prstGeom prst="rect">
            <a:avLst/>
          </a:prstGeom>
          <a:noFill/>
          <a:ln w="9525">
            <a:noFill/>
            <a:miter lim="800000"/>
            <a:headEnd/>
            <a:tailEnd/>
          </a:ln>
        </p:spPr>
        <p:txBody>
          <a:bodyPr>
            <a:spAutoFit/>
          </a:bodyPr>
          <a:lstStyle/>
          <a:p>
            <a:r>
              <a:rPr lang="de-CH" sz="2000" b="1" dirty="0">
                <a:solidFill>
                  <a:schemeClr val="tx2"/>
                </a:solidFill>
              </a:rPr>
              <a:t>Business Voices™</a:t>
            </a:r>
          </a:p>
          <a:p>
            <a:r>
              <a:rPr lang="de-CH" sz="1400" dirty="0"/>
              <a:t>Bringt BNI-Mitglieder und motivierte Unternehmen, Service-Clubs und Gemeindegruppen mit Schulen und </a:t>
            </a:r>
            <a:r>
              <a:rPr lang="de-CH" sz="1400" dirty="0" err="1"/>
              <a:t>Bildungsein</a:t>
            </a:r>
            <a:r>
              <a:rPr lang="de-CH" sz="1400" dirty="0"/>
              <a:t>-richtungen zusammen</a:t>
            </a:r>
          </a:p>
        </p:txBody>
      </p:sp>
      <p:sp>
        <p:nvSpPr>
          <p:cNvPr id="35847" name="Rectangle 17"/>
          <p:cNvSpPr>
            <a:spLocks noChangeArrowheads="1"/>
          </p:cNvSpPr>
          <p:nvPr/>
        </p:nvSpPr>
        <p:spPr bwMode="auto">
          <a:xfrm>
            <a:off x="1597025" y="3587839"/>
            <a:ext cx="4810125" cy="1261884"/>
          </a:xfrm>
          <a:prstGeom prst="rect">
            <a:avLst/>
          </a:prstGeom>
          <a:noFill/>
          <a:ln w="9525">
            <a:noFill/>
            <a:miter lim="800000"/>
            <a:headEnd/>
            <a:tailEnd/>
          </a:ln>
        </p:spPr>
        <p:txBody>
          <a:bodyPr>
            <a:spAutoFit/>
          </a:bodyPr>
          <a:lstStyle/>
          <a:p>
            <a:r>
              <a:rPr lang="de-CH" sz="2000" b="1" dirty="0">
                <a:solidFill>
                  <a:schemeClr val="tx2"/>
                </a:solidFill>
              </a:rPr>
              <a:t>Wer gibt, gewinnt</a:t>
            </a:r>
            <a:r>
              <a:rPr lang="de-CH" sz="2000" b="1" baseline="30000" dirty="0">
                <a:solidFill>
                  <a:schemeClr val="tx2"/>
                </a:solidFill>
              </a:rPr>
              <a:t>®</a:t>
            </a:r>
            <a:r>
              <a:rPr lang="de-CH" sz="2000" b="1" dirty="0">
                <a:solidFill>
                  <a:schemeClr val="tx2"/>
                </a:solidFill>
              </a:rPr>
              <a:t> fördert </a:t>
            </a:r>
          </a:p>
          <a:p>
            <a:r>
              <a:rPr lang="de-CH" sz="1400" dirty="0"/>
              <a:t>Awards fördern die finanzielle Unterstützung von diversen Bildungsaktivitäten wie von Lehrkräften geförderte Pro-gramme, Workshops für Lehrkörper, Spenden in Form von Schulbedarf und Campus-Verschönerungen</a:t>
            </a:r>
          </a:p>
        </p:txBody>
      </p:sp>
      <p:sp>
        <p:nvSpPr>
          <p:cNvPr id="35848" name="Rectangle 18"/>
          <p:cNvSpPr>
            <a:spLocks noChangeArrowheads="1"/>
          </p:cNvSpPr>
          <p:nvPr/>
        </p:nvSpPr>
        <p:spPr bwMode="auto">
          <a:xfrm>
            <a:off x="5556250" y="2778125"/>
            <a:ext cx="946150" cy="396875"/>
          </a:xfrm>
          <a:prstGeom prst="rect">
            <a:avLst/>
          </a:prstGeom>
          <a:noFill/>
          <a:ln w="9525">
            <a:noFill/>
            <a:miter lim="800000"/>
            <a:headEnd/>
            <a:tailEnd/>
          </a:ln>
        </p:spPr>
        <p:txBody>
          <a:bodyPr wrap="none">
            <a:spAutoFit/>
          </a:bodyPr>
          <a:lstStyle/>
          <a:p>
            <a:pPr>
              <a:spcBef>
                <a:spcPts val="300"/>
              </a:spcBef>
              <a:buClr>
                <a:schemeClr val="bg1"/>
              </a:buClr>
            </a:pPr>
            <a:r>
              <a:rPr lang="de-CH" sz="2000" b="1">
                <a:solidFill>
                  <a:schemeClr val="tx2"/>
                </a:solidFill>
              </a:rPr>
              <a:t>Vision</a:t>
            </a:r>
          </a:p>
        </p:txBody>
      </p:sp>
      <p:sp>
        <p:nvSpPr>
          <p:cNvPr id="35849" name="Rectangle 19"/>
          <p:cNvSpPr>
            <a:spLocks noChangeArrowheads="1"/>
          </p:cNvSpPr>
          <p:nvPr/>
        </p:nvSpPr>
        <p:spPr bwMode="auto">
          <a:xfrm>
            <a:off x="2212975" y="3065463"/>
            <a:ext cx="7766050" cy="366712"/>
          </a:xfrm>
          <a:prstGeom prst="rect">
            <a:avLst/>
          </a:prstGeom>
          <a:noFill/>
          <a:ln w="9525">
            <a:noFill/>
            <a:miter lim="800000"/>
            <a:headEnd/>
            <a:tailEnd/>
          </a:ln>
        </p:spPr>
        <p:txBody>
          <a:bodyPr wrap="none">
            <a:spAutoFit/>
          </a:bodyPr>
          <a:lstStyle/>
          <a:p>
            <a:pPr algn="ctr"/>
            <a:r>
              <a:rPr lang="de-CH"/>
              <a:t>Verbesserung der Wirtschaftswelt von morgen durch die Bildung von heute</a:t>
            </a:r>
            <a:endParaRPr lang="de-CH" baseline="30000"/>
          </a:p>
        </p:txBody>
      </p:sp>
      <p:sp>
        <p:nvSpPr>
          <p:cNvPr id="35850" name="Rectangle 20"/>
          <p:cNvSpPr>
            <a:spLocks noChangeArrowheads="1"/>
          </p:cNvSpPr>
          <p:nvPr/>
        </p:nvSpPr>
        <p:spPr bwMode="auto">
          <a:xfrm>
            <a:off x="1597026" y="6118225"/>
            <a:ext cx="10858500" cy="641350"/>
          </a:xfrm>
          <a:prstGeom prst="rect">
            <a:avLst/>
          </a:prstGeom>
          <a:noFill/>
          <a:ln w="9525">
            <a:noFill/>
            <a:miter lim="800000"/>
            <a:headEnd/>
            <a:tailEnd/>
          </a:ln>
        </p:spPr>
        <p:txBody>
          <a:bodyPr wrap="square">
            <a:spAutoFit/>
          </a:bodyPr>
          <a:lstStyle/>
          <a:p>
            <a:r>
              <a:rPr lang="de-CH" b="1" dirty="0">
                <a:solidFill>
                  <a:schemeClr val="tx2"/>
                </a:solidFill>
              </a:rPr>
              <a:t>Über 3’000’000 USD wurden an Schulen und Organisationen mit den </a:t>
            </a:r>
          </a:p>
          <a:p>
            <a:r>
              <a:rPr lang="de-CH" b="1" dirty="0">
                <a:solidFill>
                  <a:schemeClr val="tx2"/>
                </a:solidFill>
              </a:rPr>
              <a:t>dringendsten Bedürfnissen gespendet.</a:t>
            </a:r>
          </a:p>
        </p:txBody>
      </p:sp>
      <p:pic>
        <p:nvPicPr>
          <p:cNvPr id="35851" name="Picture 8" descr="A picture containing drawing, food&#10;&#10;Description automatically generated"/>
          <p:cNvPicPr>
            <a:picLocks noChangeAspect="1"/>
          </p:cNvPicPr>
          <p:nvPr/>
        </p:nvPicPr>
        <p:blipFill>
          <a:blip r:embed="rId6"/>
          <a:srcRect/>
          <a:stretch>
            <a:fillRect/>
          </a:stretch>
        </p:blipFill>
        <p:spPr bwMode="auto">
          <a:xfrm>
            <a:off x="3365500" y="953629"/>
            <a:ext cx="5461000" cy="10922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platzhalter 2"/>
          <p:cNvSpPr>
            <a:spLocks noGrp="1"/>
          </p:cNvSpPr>
          <p:nvPr>
            <p:ph type="body" sz="quarter" idx="10"/>
          </p:nvPr>
        </p:nvSpPr>
        <p:spPr/>
        <p:txBody>
          <a:bodyPr/>
          <a:lstStyle/>
          <a:p>
            <a:endParaRPr lang="de-DE"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7" y="-974856"/>
            <a:ext cx="12365811" cy="8087696"/>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09" y="6234060"/>
            <a:ext cx="9584825" cy="489329"/>
          </a:xfrm>
          <a:prstGeom prst="rect">
            <a:avLst/>
          </a:prstGeom>
        </p:spPr>
      </p:pic>
    </p:spTree>
    <p:extLst>
      <p:ext uri="{BB962C8B-B14F-4D97-AF65-F5344CB8AC3E}">
        <p14:creationId xmlns:p14="http://schemas.microsoft.com/office/powerpoint/2010/main" val="227980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511175" y="0"/>
            <a:ext cx="11169650" cy="1055688"/>
          </a:xfrm>
        </p:spPr>
        <p:txBody>
          <a:bodyPr>
            <a:normAutofit/>
          </a:bodyPr>
          <a:lstStyle/>
          <a:p>
            <a:pPr eaLnBrk="1" hangingPunct="1"/>
            <a:r>
              <a:rPr lang="de-CH" dirty="0">
                <a:latin typeface="Arial" charset="0"/>
                <a:cs typeface="Arial" charset="0"/>
              </a:rPr>
              <a:t>Unsere Vision und Mission</a:t>
            </a:r>
          </a:p>
        </p:txBody>
      </p:sp>
      <p:sp>
        <p:nvSpPr>
          <p:cNvPr id="19458" name="Rectangle 2"/>
          <p:cNvSpPr>
            <a:spLocks noChangeArrowheads="1"/>
          </p:cNvSpPr>
          <p:nvPr/>
        </p:nvSpPr>
        <p:spPr bwMode="auto">
          <a:xfrm>
            <a:off x="968375" y="1536700"/>
            <a:ext cx="10101263" cy="4511675"/>
          </a:xfrm>
          <a:prstGeom prst="rect">
            <a:avLst/>
          </a:prstGeom>
          <a:noFill/>
          <a:ln w="9525">
            <a:noFill/>
            <a:miter lim="800000"/>
            <a:headEnd/>
            <a:tailEnd/>
          </a:ln>
        </p:spPr>
        <p:txBody>
          <a:bodyPr>
            <a:spAutoFit/>
          </a:bodyPr>
          <a:lstStyle/>
          <a:p>
            <a:pPr algn="ctr"/>
            <a:r>
              <a:rPr lang="de-CH" sz="4400" b="1" dirty="0">
                <a:solidFill>
                  <a:schemeClr val="tx2"/>
                </a:solidFill>
              </a:rPr>
              <a:t>Unsere Vision</a:t>
            </a:r>
          </a:p>
          <a:p>
            <a:pPr algn="ctr"/>
            <a:r>
              <a:rPr lang="de-CH" sz="2800" dirty="0" err="1"/>
              <a:t>Changing</a:t>
            </a:r>
            <a:r>
              <a:rPr lang="de-CH" sz="2800" dirty="0"/>
              <a:t> </a:t>
            </a:r>
            <a:r>
              <a:rPr lang="de-CH" sz="2800" dirty="0" err="1"/>
              <a:t>the</a:t>
            </a:r>
            <a:r>
              <a:rPr lang="de-CH" sz="2800" dirty="0"/>
              <a:t> Way </a:t>
            </a:r>
            <a:r>
              <a:rPr lang="de-CH" sz="2800" dirty="0" err="1"/>
              <a:t>the</a:t>
            </a:r>
            <a:r>
              <a:rPr lang="de-CH" sz="2800" dirty="0"/>
              <a:t> World </a:t>
            </a:r>
            <a:r>
              <a:rPr lang="de-CH" sz="2800" dirty="0" err="1"/>
              <a:t>Does</a:t>
            </a:r>
            <a:r>
              <a:rPr lang="de-CH" sz="2800" dirty="0"/>
              <a:t> </a:t>
            </a:r>
            <a:r>
              <a:rPr lang="de-CH" sz="2800" dirty="0" err="1"/>
              <a:t>Business</a:t>
            </a:r>
            <a:r>
              <a:rPr lang="de-CH" sz="2800" baseline="30000" dirty="0" err="1"/>
              <a:t>TM</a:t>
            </a:r>
            <a:r>
              <a:rPr lang="de-CH" sz="2000" dirty="0"/>
              <a:t>.</a:t>
            </a:r>
            <a:endParaRPr lang="de-CH" sz="2800" b="1" dirty="0"/>
          </a:p>
          <a:p>
            <a:pPr algn="ctr"/>
            <a:endParaRPr lang="de-CH" sz="2400" b="1" dirty="0">
              <a:solidFill>
                <a:srgbClr val="CF2030"/>
              </a:solidFill>
            </a:endParaRPr>
          </a:p>
          <a:p>
            <a:pPr algn="ctr"/>
            <a:endParaRPr lang="de-CH" sz="1000" b="1" dirty="0">
              <a:solidFill>
                <a:srgbClr val="CF2030"/>
              </a:solidFill>
            </a:endParaRPr>
          </a:p>
          <a:p>
            <a:pPr algn="ctr"/>
            <a:r>
              <a:rPr lang="de-CH" sz="2400" b="1" dirty="0">
                <a:solidFill>
                  <a:srgbClr val="CF2030"/>
                </a:solidFill>
              </a:rPr>
              <a:t> </a:t>
            </a:r>
            <a:r>
              <a:rPr lang="de-CH" sz="4400" b="1" dirty="0">
                <a:solidFill>
                  <a:srgbClr val="CF2030"/>
                </a:solidFill>
              </a:rPr>
              <a:t>Unsere Mission</a:t>
            </a:r>
            <a:endParaRPr lang="de-CH" sz="3600" b="1" dirty="0">
              <a:solidFill>
                <a:srgbClr val="CF2030"/>
              </a:solidFill>
            </a:endParaRPr>
          </a:p>
          <a:p>
            <a:pPr algn="ctr"/>
            <a:r>
              <a:rPr lang="de-CH" sz="2800" dirty="0"/>
              <a:t>Die Mission von BNI besteht darin, die Mitglieder beim Ausbau ihres Geschäfts zu unterstützen. Das strukturierte, konstruktive und professionelle Empfehlungsmarketingprogramm ermöglicht den Aufbau von dauerhaften, starken Beziehungen mit qualifizierten Geschäftsleuten.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A close up of a mountain&#10;&#10;Description automatically generated"/>
          <p:cNvPicPr>
            <a:picLocks noChangeAspect="1"/>
          </p:cNvPicPr>
          <p:nvPr/>
        </p:nvPicPr>
        <p:blipFill>
          <a:blip r:embed="rId2"/>
          <a:srcRect/>
          <a:stretch>
            <a:fillRect/>
          </a:stretch>
        </p:blipFill>
        <p:spPr bwMode="auto">
          <a:xfrm>
            <a:off x="928053" y="1314450"/>
            <a:ext cx="9912350" cy="5356225"/>
          </a:xfrm>
          <a:prstGeom prst="rect">
            <a:avLst/>
          </a:prstGeom>
          <a:noFill/>
          <a:ln w="9525">
            <a:noFill/>
            <a:miter lim="800000"/>
            <a:headEnd/>
            <a:tailEnd/>
          </a:ln>
        </p:spPr>
      </p:pic>
      <p:sp>
        <p:nvSpPr>
          <p:cNvPr id="21506" name="Title 1"/>
          <p:cNvSpPr>
            <a:spLocks noGrp="1"/>
          </p:cNvSpPr>
          <p:nvPr>
            <p:ph type="title"/>
          </p:nvPr>
        </p:nvSpPr>
        <p:spPr>
          <a:xfrm>
            <a:off x="-131763" y="241300"/>
            <a:ext cx="12438063" cy="814388"/>
          </a:xfrm>
        </p:spPr>
        <p:txBody>
          <a:bodyPr>
            <a:noAutofit/>
          </a:bodyPr>
          <a:lstStyle/>
          <a:p>
            <a:pPr eaLnBrk="1" hangingPunct="1"/>
            <a:r>
              <a:rPr lang="de-CH" dirty="0">
                <a:latin typeface="Arial" charset="0"/>
                <a:cs typeface="Arial" charset="0"/>
              </a:rPr>
              <a:t>BNI </a:t>
            </a:r>
            <a:r>
              <a:rPr lang="de-CH" dirty="0">
                <a:solidFill>
                  <a:schemeClr val="tx1"/>
                </a:solidFill>
                <a:latin typeface="Arial" charset="0"/>
                <a:cs typeface="Arial" charset="0"/>
              </a:rPr>
              <a:t>verhilft</a:t>
            </a:r>
            <a:r>
              <a:rPr lang="de-CH" dirty="0">
                <a:latin typeface="Arial" charset="0"/>
                <a:cs typeface="Arial" charset="0"/>
              </a:rPr>
              <a:t> Unternehmen in über 70 Ländern </a:t>
            </a:r>
            <a:br>
              <a:rPr lang="de-CH" dirty="0">
                <a:latin typeface="Arial" charset="0"/>
                <a:cs typeface="Arial" charset="0"/>
              </a:rPr>
            </a:br>
            <a:r>
              <a:rPr lang="de-CH" dirty="0">
                <a:latin typeface="Arial" charset="0"/>
                <a:cs typeface="Arial" charset="0"/>
              </a:rPr>
              <a:t>zu mehr Geschäftswachstum</a:t>
            </a:r>
          </a:p>
        </p:txBody>
      </p:sp>
      <p:sp>
        <p:nvSpPr>
          <p:cNvPr id="21507" name="Rectangle 7"/>
          <p:cNvSpPr>
            <a:spLocks noChangeArrowheads="1"/>
          </p:cNvSpPr>
          <p:nvPr/>
        </p:nvSpPr>
        <p:spPr bwMode="auto">
          <a:xfrm>
            <a:off x="1408113" y="1281113"/>
            <a:ext cx="2038350" cy="4760912"/>
          </a:xfrm>
          <a:prstGeom prst="rect">
            <a:avLst/>
          </a:prstGeom>
          <a:noFill/>
          <a:ln w="9525">
            <a:noFill/>
            <a:miter lim="800000"/>
            <a:headEnd/>
            <a:tailEnd/>
          </a:ln>
        </p:spPr>
        <p:txBody>
          <a:bodyPr>
            <a:spAutoFit/>
          </a:bodyPr>
          <a:lstStyle/>
          <a:p>
            <a:r>
              <a:rPr lang="de-CH"/>
              <a:t>Argentinien</a:t>
            </a:r>
          </a:p>
          <a:p>
            <a:r>
              <a:rPr lang="de-CH"/>
              <a:t>Australien</a:t>
            </a:r>
          </a:p>
          <a:p>
            <a:r>
              <a:rPr lang="de-CH"/>
              <a:t>Barbados</a:t>
            </a:r>
          </a:p>
          <a:p>
            <a:r>
              <a:rPr lang="de-CH"/>
              <a:t>Belgien  </a:t>
            </a:r>
          </a:p>
          <a:p>
            <a:r>
              <a:rPr lang="de-CH"/>
              <a:t>Brasilien</a:t>
            </a:r>
          </a:p>
          <a:p>
            <a:r>
              <a:rPr lang="de-CH"/>
              <a:t>Bulgarien</a:t>
            </a:r>
          </a:p>
          <a:p>
            <a:r>
              <a:rPr lang="de-CH"/>
              <a:t>Chile</a:t>
            </a:r>
          </a:p>
          <a:p>
            <a:r>
              <a:rPr lang="de-CH"/>
              <a:t>China, Festland Costa Rica</a:t>
            </a:r>
          </a:p>
          <a:p>
            <a:r>
              <a:rPr lang="de-CH"/>
              <a:t>Dänemark</a:t>
            </a:r>
          </a:p>
          <a:p>
            <a:r>
              <a:rPr lang="de-CH"/>
              <a:t>Deutschland</a:t>
            </a:r>
          </a:p>
          <a:p>
            <a:r>
              <a:rPr lang="de-CH"/>
              <a:t>Estland</a:t>
            </a:r>
          </a:p>
          <a:p>
            <a:r>
              <a:rPr lang="de-CH"/>
              <a:t>Finnland</a:t>
            </a:r>
          </a:p>
          <a:p>
            <a:r>
              <a:rPr lang="de-CH"/>
              <a:t>Frankreich</a:t>
            </a:r>
          </a:p>
          <a:p>
            <a:r>
              <a:rPr lang="de-CH"/>
              <a:t>Griechenland</a:t>
            </a:r>
          </a:p>
          <a:p>
            <a:r>
              <a:rPr lang="de-CH"/>
              <a:t>Grossbritannien Guatemala</a:t>
            </a:r>
          </a:p>
        </p:txBody>
      </p:sp>
      <p:sp>
        <p:nvSpPr>
          <p:cNvPr id="21508" name="Rectangle 8"/>
          <p:cNvSpPr>
            <a:spLocks noChangeArrowheads="1"/>
          </p:cNvSpPr>
          <p:nvPr/>
        </p:nvSpPr>
        <p:spPr bwMode="auto">
          <a:xfrm>
            <a:off x="3708400" y="1306513"/>
            <a:ext cx="2484438" cy="5310187"/>
          </a:xfrm>
          <a:prstGeom prst="rect">
            <a:avLst/>
          </a:prstGeom>
          <a:noFill/>
          <a:ln w="9525">
            <a:noFill/>
            <a:miter lim="800000"/>
            <a:headEnd/>
            <a:tailEnd/>
          </a:ln>
        </p:spPr>
        <p:txBody>
          <a:bodyPr>
            <a:spAutoFit/>
          </a:bodyPr>
          <a:lstStyle/>
          <a:p>
            <a:r>
              <a:rPr lang="de-CH"/>
              <a:t>Hongkong, China Indien</a:t>
            </a:r>
          </a:p>
          <a:p>
            <a:r>
              <a:rPr lang="de-CH"/>
              <a:t>Indonesien</a:t>
            </a:r>
          </a:p>
          <a:p>
            <a:r>
              <a:rPr lang="de-CH"/>
              <a:t>Irland</a:t>
            </a:r>
          </a:p>
          <a:p>
            <a:r>
              <a:rPr lang="de-CH"/>
              <a:t>Israel</a:t>
            </a:r>
          </a:p>
          <a:p>
            <a:r>
              <a:rPr lang="de-CH"/>
              <a:t>Italien</a:t>
            </a:r>
          </a:p>
          <a:p>
            <a:r>
              <a:rPr lang="de-CH"/>
              <a:t>Japan</a:t>
            </a:r>
          </a:p>
          <a:p>
            <a:r>
              <a:rPr lang="de-CH"/>
              <a:t>Kambodscha</a:t>
            </a:r>
          </a:p>
          <a:p>
            <a:r>
              <a:rPr lang="de-CH"/>
              <a:t>Kanada</a:t>
            </a:r>
          </a:p>
          <a:p>
            <a:r>
              <a:rPr lang="de-CH"/>
              <a:t>Katar</a:t>
            </a:r>
          </a:p>
          <a:p>
            <a:r>
              <a:rPr lang="de-CH"/>
              <a:t>Kenia</a:t>
            </a:r>
          </a:p>
          <a:p>
            <a:r>
              <a:rPr lang="de-CH"/>
              <a:t>Kolumbien </a:t>
            </a:r>
          </a:p>
          <a:p>
            <a:r>
              <a:rPr lang="de-CH"/>
              <a:t>Kroatien</a:t>
            </a:r>
          </a:p>
          <a:p>
            <a:r>
              <a:rPr lang="de-CH"/>
              <a:t>Laos</a:t>
            </a:r>
          </a:p>
          <a:p>
            <a:r>
              <a:rPr lang="de-CH"/>
              <a:t>Lettland</a:t>
            </a:r>
          </a:p>
          <a:p>
            <a:r>
              <a:rPr lang="de-CH"/>
              <a:t>Litauen</a:t>
            </a:r>
          </a:p>
          <a:p>
            <a:r>
              <a:rPr lang="de-CH"/>
              <a:t>Luxemburg</a:t>
            </a:r>
          </a:p>
          <a:p>
            <a:r>
              <a:rPr lang="de-CH"/>
              <a:t>Macao, China</a:t>
            </a:r>
          </a:p>
          <a:p>
            <a:endParaRPr lang="de-CH"/>
          </a:p>
        </p:txBody>
      </p:sp>
      <p:sp>
        <p:nvSpPr>
          <p:cNvPr id="21509" name="Rectangle 9"/>
          <p:cNvSpPr>
            <a:spLocks noChangeArrowheads="1"/>
          </p:cNvSpPr>
          <p:nvPr/>
        </p:nvSpPr>
        <p:spPr bwMode="auto">
          <a:xfrm>
            <a:off x="6284913" y="1314450"/>
            <a:ext cx="2041525" cy="5035550"/>
          </a:xfrm>
          <a:prstGeom prst="rect">
            <a:avLst/>
          </a:prstGeom>
          <a:noFill/>
          <a:ln w="9525">
            <a:noFill/>
            <a:miter lim="800000"/>
            <a:headEnd/>
            <a:tailEnd/>
          </a:ln>
        </p:spPr>
        <p:txBody>
          <a:bodyPr>
            <a:spAutoFit/>
          </a:bodyPr>
          <a:lstStyle/>
          <a:p>
            <a:r>
              <a:rPr lang="de-CH"/>
              <a:t>Malaysia</a:t>
            </a:r>
          </a:p>
          <a:p>
            <a:r>
              <a:rPr lang="de-CH"/>
              <a:t>Malta</a:t>
            </a:r>
          </a:p>
          <a:p>
            <a:r>
              <a:rPr lang="de-CH"/>
              <a:t>Marokko</a:t>
            </a:r>
          </a:p>
          <a:p>
            <a:r>
              <a:rPr lang="de-CH"/>
              <a:t>Mazedonien</a:t>
            </a:r>
          </a:p>
          <a:p>
            <a:r>
              <a:rPr lang="de-CH"/>
              <a:t>Mexiko</a:t>
            </a:r>
          </a:p>
          <a:p>
            <a:r>
              <a:rPr lang="de-CH"/>
              <a:t>Neuseeland</a:t>
            </a:r>
          </a:p>
          <a:p>
            <a:r>
              <a:rPr lang="de-CH"/>
              <a:t>Niederlande</a:t>
            </a:r>
          </a:p>
          <a:p>
            <a:r>
              <a:rPr lang="de-CH"/>
              <a:t>Nigeria</a:t>
            </a:r>
          </a:p>
          <a:p>
            <a:r>
              <a:rPr lang="de-CH"/>
              <a:t>Norwegen</a:t>
            </a:r>
          </a:p>
          <a:p>
            <a:r>
              <a:rPr lang="de-CH"/>
              <a:t>Österreich </a:t>
            </a:r>
          </a:p>
          <a:p>
            <a:r>
              <a:rPr lang="de-CH"/>
              <a:t>Peru</a:t>
            </a:r>
          </a:p>
          <a:p>
            <a:r>
              <a:rPr lang="de-CH"/>
              <a:t>Philippinen</a:t>
            </a:r>
          </a:p>
          <a:p>
            <a:r>
              <a:rPr lang="de-CH"/>
              <a:t>Polen</a:t>
            </a:r>
          </a:p>
          <a:p>
            <a:r>
              <a:rPr lang="de-CH"/>
              <a:t>Portugal</a:t>
            </a:r>
          </a:p>
          <a:p>
            <a:r>
              <a:rPr lang="de-CH"/>
              <a:t>Rumänien</a:t>
            </a:r>
          </a:p>
          <a:p>
            <a:r>
              <a:rPr lang="de-CH"/>
              <a:t>Schweden</a:t>
            </a:r>
          </a:p>
          <a:p>
            <a:r>
              <a:rPr lang="de-CH"/>
              <a:t>Schweiz</a:t>
            </a:r>
          </a:p>
          <a:p>
            <a:r>
              <a:rPr lang="de-CH"/>
              <a:t>Serbien</a:t>
            </a:r>
          </a:p>
        </p:txBody>
      </p:sp>
      <p:sp>
        <p:nvSpPr>
          <p:cNvPr id="21510" name="Rectangle 10"/>
          <p:cNvSpPr>
            <a:spLocks noChangeArrowheads="1"/>
          </p:cNvSpPr>
          <p:nvPr/>
        </p:nvSpPr>
        <p:spPr bwMode="auto">
          <a:xfrm>
            <a:off x="8729663" y="1281113"/>
            <a:ext cx="3462337" cy="5035550"/>
          </a:xfrm>
          <a:prstGeom prst="rect">
            <a:avLst/>
          </a:prstGeom>
          <a:noFill/>
          <a:ln w="9525">
            <a:noFill/>
            <a:miter lim="800000"/>
            <a:headEnd/>
            <a:tailEnd/>
          </a:ln>
        </p:spPr>
        <p:txBody>
          <a:bodyPr>
            <a:spAutoFit/>
          </a:bodyPr>
          <a:lstStyle/>
          <a:p>
            <a:r>
              <a:rPr lang="de-CH" dirty="0"/>
              <a:t>Simbabwe </a:t>
            </a:r>
          </a:p>
          <a:p>
            <a:r>
              <a:rPr lang="de-CH" dirty="0"/>
              <a:t>Singapur </a:t>
            </a:r>
          </a:p>
          <a:p>
            <a:r>
              <a:rPr lang="de-CH" dirty="0"/>
              <a:t>Slowakei</a:t>
            </a:r>
          </a:p>
          <a:p>
            <a:r>
              <a:rPr lang="de-CH" dirty="0"/>
              <a:t>Slowenien</a:t>
            </a:r>
          </a:p>
          <a:p>
            <a:r>
              <a:rPr lang="de-CH" dirty="0"/>
              <a:t>Spanien </a:t>
            </a:r>
          </a:p>
          <a:p>
            <a:r>
              <a:rPr lang="de-CH" dirty="0"/>
              <a:t>Sri Lanka </a:t>
            </a:r>
          </a:p>
          <a:p>
            <a:r>
              <a:rPr lang="de-CH" dirty="0"/>
              <a:t>Südafrika</a:t>
            </a:r>
          </a:p>
          <a:p>
            <a:r>
              <a:rPr lang="de-CH" dirty="0"/>
              <a:t>Südkorea</a:t>
            </a:r>
          </a:p>
          <a:p>
            <a:r>
              <a:rPr lang="de-CH" dirty="0"/>
              <a:t>Taiwan</a:t>
            </a:r>
          </a:p>
          <a:p>
            <a:r>
              <a:rPr lang="de-CH" dirty="0"/>
              <a:t>Tansania</a:t>
            </a:r>
          </a:p>
          <a:p>
            <a:r>
              <a:rPr lang="de-CH" dirty="0"/>
              <a:t>Thailand</a:t>
            </a:r>
          </a:p>
          <a:p>
            <a:r>
              <a:rPr lang="de-CH" dirty="0"/>
              <a:t>Türkei</a:t>
            </a:r>
          </a:p>
          <a:p>
            <a:r>
              <a:rPr lang="de-CH" dirty="0"/>
              <a:t>Uganda</a:t>
            </a:r>
          </a:p>
          <a:p>
            <a:r>
              <a:rPr lang="de-CH" dirty="0"/>
              <a:t>Ungarn </a:t>
            </a:r>
          </a:p>
          <a:p>
            <a:r>
              <a:rPr lang="de-CH" dirty="0"/>
              <a:t>Vereinigte Arabische Emirate</a:t>
            </a:r>
          </a:p>
          <a:p>
            <a:r>
              <a:rPr lang="de-CH" dirty="0"/>
              <a:t>Vereinigte Staaten von Amerika</a:t>
            </a:r>
          </a:p>
          <a:p>
            <a:r>
              <a:rPr lang="de-CH" dirty="0"/>
              <a:t>Vietnam</a:t>
            </a:r>
          </a:p>
          <a:p>
            <a:r>
              <a:rPr lang="de-CH" dirty="0"/>
              <a:t>Zypern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p:cNvSpPr>
            <a:spLocks noChangeArrowheads="1"/>
          </p:cNvSpPr>
          <p:nvPr/>
        </p:nvSpPr>
        <p:spPr bwMode="auto">
          <a:xfrm rot="5400000">
            <a:off x="3460750" y="3656013"/>
            <a:ext cx="1785937" cy="1684338"/>
          </a:xfrm>
          <a:prstGeom prst="rtTriangle">
            <a:avLst/>
          </a:prstGeom>
          <a:solidFill>
            <a:srgbClr val="C00000"/>
          </a:solidFill>
          <a:ln w="12700" algn="ctr">
            <a:no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20482" name="Title 1"/>
          <p:cNvSpPr>
            <a:spLocks noGrp="1"/>
          </p:cNvSpPr>
          <p:nvPr>
            <p:ph type="title"/>
          </p:nvPr>
        </p:nvSpPr>
        <p:spPr>
          <a:xfrm>
            <a:off x="511175" y="166977"/>
            <a:ext cx="11169650" cy="888711"/>
          </a:xfrm>
        </p:spPr>
        <p:txBody>
          <a:bodyPr>
            <a:normAutofit fontScale="90000"/>
          </a:bodyPr>
          <a:lstStyle/>
          <a:p>
            <a:pPr eaLnBrk="1" hangingPunct="1"/>
            <a:r>
              <a:rPr lang="de-CH" sz="3600" dirty="0">
                <a:latin typeface="Arial" charset="0"/>
                <a:cs typeface="Arial" charset="0"/>
              </a:rPr>
              <a:t>Einfach formuliert:</a:t>
            </a:r>
            <a:br>
              <a:rPr lang="de-CH" sz="3600" dirty="0">
                <a:latin typeface="Arial" charset="0"/>
                <a:cs typeface="Arial" charset="0"/>
              </a:rPr>
            </a:br>
            <a:r>
              <a:rPr lang="de-CH" sz="3600" dirty="0">
                <a:latin typeface="Arial" charset="0"/>
                <a:cs typeface="Arial" charset="0"/>
              </a:rPr>
              <a:t> BNI unterstützt Unternehmenswachstum</a:t>
            </a:r>
          </a:p>
        </p:txBody>
      </p:sp>
      <p:sp>
        <p:nvSpPr>
          <p:cNvPr id="20483" name="Rectangle 2"/>
          <p:cNvSpPr>
            <a:spLocks noChangeArrowheads="1"/>
          </p:cNvSpPr>
          <p:nvPr/>
        </p:nvSpPr>
        <p:spPr bwMode="auto">
          <a:xfrm>
            <a:off x="481013" y="1076325"/>
            <a:ext cx="11217275" cy="2739211"/>
          </a:xfrm>
          <a:prstGeom prst="rect">
            <a:avLst/>
          </a:prstGeom>
          <a:noFill/>
          <a:ln w="9525">
            <a:noFill/>
            <a:miter lim="800000"/>
            <a:headEnd/>
            <a:tailEnd/>
          </a:ln>
        </p:spPr>
        <p:txBody>
          <a:bodyPr>
            <a:spAutoFit/>
          </a:bodyPr>
          <a:lstStyle/>
          <a:p>
            <a:pPr algn="ctr"/>
            <a:r>
              <a:rPr lang="de-CH" sz="2400" dirty="0"/>
              <a:t>Die bewährte Struktur des BNI-Unternehmer/</a:t>
            </a:r>
            <a:r>
              <a:rPr lang="de-CH" sz="2400" dirty="0" err="1"/>
              <a:t>innennetzwerks</a:t>
            </a:r>
            <a:r>
              <a:rPr lang="de-CH" sz="2400" dirty="0"/>
              <a:t> bietet den </a:t>
            </a:r>
            <a:br>
              <a:rPr lang="de-CH" sz="2400" dirty="0"/>
            </a:br>
            <a:r>
              <a:rPr lang="de-CH" sz="2400" dirty="0"/>
              <a:t>Mitgliedern das geeignete Umfeld sowie Schulungen und Unterstützung für den Aufbau von vertrauensvollen Beziehungen, die zu Empfehlungen führen und das Geschäftswachstum fördern. </a:t>
            </a:r>
          </a:p>
          <a:p>
            <a:pPr algn="ctr"/>
            <a:r>
              <a:rPr lang="de-CH" sz="2400" dirty="0"/>
              <a:t>Allein im Jahr 2025 erwirtschafteten die Mitglieder mit der Unterstützung von BNI </a:t>
            </a:r>
            <a:br>
              <a:rPr lang="de-CH" sz="2400" dirty="0"/>
            </a:br>
            <a:r>
              <a:rPr lang="de-CH" sz="2800" b="1" dirty="0"/>
              <a:t>über 24,8 Milliarden Euro Umsatz.</a:t>
            </a:r>
            <a:br>
              <a:rPr lang="de-CH" sz="2400" dirty="0"/>
            </a:br>
            <a:endParaRPr lang="de-CH" sz="2400" dirty="0"/>
          </a:p>
        </p:txBody>
      </p:sp>
      <p:pic>
        <p:nvPicPr>
          <p:cNvPr id="20484" name="Picture 5" descr="A group of people standing around a table&#10;&#10;Description automatically generated"/>
          <p:cNvPicPr>
            <a:picLocks noChangeAspect="1"/>
          </p:cNvPicPr>
          <p:nvPr/>
        </p:nvPicPr>
        <p:blipFill>
          <a:blip r:embed="rId2"/>
          <a:srcRect/>
          <a:stretch>
            <a:fillRect/>
          </a:stretch>
        </p:blipFill>
        <p:spPr bwMode="auto">
          <a:xfrm>
            <a:off x="3778250" y="3843338"/>
            <a:ext cx="4403725" cy="29368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5400000">
            <a:off x="1527176" y="4529137"/>
            <a:ext cx="1784350" cy="168592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ight Triangle 10"/>
          <p:cNvSpPr/>
          <p:nvPr/>
        </p:nvSpPr>
        <p:spPr>
          <a:xfrm rot="5400000">
            <a:off x="4753769" y="4518819"/>
            <a:ext cx="1784350" cy="1684338"/>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ight Triangle 11"/>
          <p:cNvSpPr/>
          <p:nvPr/>
        </p:nvSpPr>
        <p:spPr>
          <a:xfrm rot="5400000">
            <a:off x="7970044" y="4498181"/>
            <a:ext cx="1784350" cy="1684338"/>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ight Triangle 8"/>
          <p:cNvSpPr/>
          <p:nvPr/>
        </p:nvSpPr>
        <p:spPr>
          <a:xfrm rot="5400000">
            <a:off x="989013" y="860425"/>
            <a:ext cx="1755775" cy="169862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33" name="Title 1"/>
          <p:cNvSpPr>
            <a:spLocks noGrp="1"/>
          </p:cNvSpPr>
          <p:nvPr>
            <p:ph type="title"/>
          </p:nvPr>
        </p:nvSpPr>
        <p:spPr>
          <a:xfrm>
            <a:off x="511175" y="190500"/>
            <a:ext cx="11169650" cy="1057275"/>
          </a:xfrm>
        </p:spPr>
        <p:txBody>
          <a:bodyPr>
            <a:noAutofit/>
          </a:bodyPr>
          <a:lstStyle/>
          <a:p>
            <a:pPr eaLnBrk="1" hangingPunct="1"/>
            <a:r>
              <a:rPr lang="de-CH" dirty="0">
                <a:latin typeface="Arial" charset="0"/>
                <a:cs typeface="Arial" charset="0"/>
              </a:rPr>
              <a:t>BNI unterstützt über 355.000 Mitglieder </a:t>
            </a:r>
            <a:br>
              <a:rPr lang="de-CH" sz="4400" dirty="0">
                <a:latin typeface="Arial" charset="0"/>
                <a:cs typeface="Arial" charset="0"/>
              </a:rPr>
            </a:br>
            <a:endParaRPr lang="de-CH" sz="4400" dirty="0">
              <a:latin typeface="Arial" charset="0"/>
              <a:cs typeface="Arial" charset="0"/>
            </a:endParaRPr>
          </a:p>
        </p:txBody>
      </p:sp>
      <p:pic>
        <p:nvPicPr>
          <p:cNvPr id="22534" name="Picture 2"/>
          <p:cNvPicPr>
            <a:picLocks noChangeAspect="1"/>
          </p:cNvPicPr>
          <p:nvPr/>
        </p:nvPicPr>
        <p:blipFill>
          <a:blip r:embed="rId2"/>
          <a:srcRect/>
          <a:stretch>
            <a:fillRect/>
          </a:stretch>
        </p:blipFill>
        <p:spPr bwMode="auto">
          <a:xfrm>
            <a:off x="1789113" y="4678363"/>
            <a:ext cx="2317750" cy="1965325"/>
          </a:xfrm>
          <a:prstGeom prst="rect">
            <a:avLst/>
          </a:prstGeom>
          <a:noFill/>
          <a:ln w="9525">
            <a:noFill/>
            <a:miter lim="800000"/>
            <a:headEnd/>
            <a:tailEnd/>
          </a:ln>
        </p:spPr>
      </p:pic>
      <p:pic>
        <p:nvPicPr>
          <p:cNvPr id="22535" name="Picture 7"/>
          <p:cNvPicPr>
            <a:picLocks noChangeAspect="1"/>
          </p:cNvPicPr>
          <p:nvPr/>
        </p:nvPicPr>
        <p:blipFill>
          <a:blip r:embed="rId3"/>
          <a:srcRect t="35864" b="8928"/>
          <a:stretch>
            <a:fillRect/>
          </a:stretch>
        </p:blipFill>
        <p:spPr bwMode="auto">
          <a:xfrm>
            <a:off x="1249363" y="1012825"/>
            <a:ext cx="9710737" cy="2947988"/>
          </a:xfrm>
          <a:prstGeom prst="rect">
            <a:avLst/>
          </a:prstGeom>
          <a:noFill/>
          <a:ln w="9525">
            <a:noFill/>
            <a:miter lim="800000"/>
            <a:headEnd/>
            <a:tailEnd/>
          </a:ln>
        </p:spPr>
      </p:pic>
      <p:pic>
        <p:nvPicPr>
          <p:cNvPr id="22536" name="Picture 3"/>
          <p:cNvPicPr>
            <a:picLocks noChangeAspect="1"/>
          </p:cNvPicPr>
          <p:nvPr/>
        </p:nvPicPr>
        <p:blipFill>
          <a:blip r:embed="rId4"/>
          <a:srcRect l="6407" r="6966"/>
          <a:stretch>
            <a:fillRect/>
          </a:stretch>
        </p:blipFill>
        <p:spPr bwMode="auto">
          <a:xfrm>
            <a:off x="5011738" y="4659313"/>
            <a:ext cx="2514600" cy="1927225"/>
          </a:xfrm>
          <a:prstGeom prst="rect">
            <a:avLst/>
          </a:prstGeom>
          <a:noFill/>
          <a:ln w="9525">
            <a:noFill/>
            <a:miter lim="800000"/>
            <a:headEnd/>
            <a:tailEnd/>
          </a:ln>
        </p:spPr>
      </p:pic>
      <p:pic>
        <p:nvPicPr>
          <p:cNvPr id="22537" name="Picture 12" descr="Two people looking at the camera&#10;&#10;Description automatically generated"/>
          <p:cNvPicPr>
            <a:picLocks noChangeAspect="1"/>
          </p:cNvPicPr>
          <p:nvPr/>
        </p:nvPicPr>
        <p:blipFill>
          <a:blip r:embed="rId5"/>
          <a:srcRect l="4178" r="9241"/>
          <a:stretch>
            <a:fillRect/>
          </a:stretch>
        </p:blipFill>
        <p:spPr bwMode="auto">
          <a:xfrm>
            <a:off x="8224838" y="4645025"/>
            <a:ext cx="2508250" cy="192881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p:cNvSpPr/>
          <p:nvPr/>
        </p:nvSpPr>
        <p:spPr>
          <a:xfrm rot="5400000">
            <a:off x="6182519" y="3640931"/>
            <a:ext cx="1784350" cy="1684338"/>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5400000">
            <a:off x="1647032" y="3661569"/>
            <a:ext cx="1784350" cy="1684337"/>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55" name="Title 1"/>
          <p:cNvSpPr>
            <a:spLocks noGrp="1"/>
          </p:cNvSpPr>
          <p:nvPr>
            <p:ph type="title"/>
          </p:nvPr>
        </p:nvSpPr>
        <p:spPr>
          <a:xfrm>
            <a:off x="0" y="954881"/>
            <a:ext cx="12192000" cy="1055688"/>
          </a:xfrm>
        </p:spPr>
        <p:txBody>
          <a:bodyPr>
            <a:normAutofit fontScale="90000"/>
          </a:bodyPr>
          <a:lstStyle/>
          <a:p>
            <a:pPr eaLnBrk="1" hangingPunct="1"/>
            <a:r>
              <a:rPr lang="de-CH" sz="4400" dirty="0">
                <a:latin typeface="Arial" charset="0"/>
                <a:cs typeface="Arial" charset="0"/>
              </a:rPr>
              <a:t>Über 11.600 wöchentliche Chapter-Meetings</a:t>
            </a:r>
            <a:br>
              <a:rPr lang="de-CH" sz="4400" dirty="0">
                <a:latin typeface="Arial" charset="0"/>
                <a:cs typeface="Arial" charset="0"/>
              </a:rPr>
            </a:br>
            <a:r>
              <a:rPr lang="de-CH" sz="4400" dirty="0">
                <a:latin typeface="Arial" charset="0"/>
                <a:cs typeface="Arial" charset="0"/>
              </a:rPr>
              <a:t>zum Aufbau von </a:t>
            </a:r>
            <a:r>
              <a:rPr lang="de-CH" sz="4400" dirty="0">
                <a:solidFill>
                  <a:schemeClr val="tx1"/>
                </a:solidFill>
                <a:latin typeface="Arial" charset="0"/>
                <a:cs typeface="Arial" charset="0"/>
              </a:rPr>
              <a:t>starken </a:t>
            </a:r>
            <a:r>
              <a:rPr lang="de-CH" sz="4400" dirty="0">
                <a:latin typeface="Arial" charset="0"/>
                <a:cs typeface="Arial" charset="0"/>
              </a:rPr>
              <a:t>Beziehungen</a:t>
            </a:r>
            <a:br>
              <a:rPr lang="de-CH" sz="3600" dirty="0">
                <a:latin typeface="Arial" charset="0"/>
                <a:cs typeface="Arial" charset="0"/>
              </a:rPr>
            </a:br>
            <a:br>
              <a:rPr lang="de-CH" dirty="0">
                <a:latin typeface="Arial" charset="0"/>
                <a:cs typeface="Arial" charset="0"/>
              </a:rPr>
            </a:br>
            <a:endParaRPr lang="de-CH" dirty="0">
              <a:latin typeface="Arial" charset="0"/>
              <a:cs typeface="Arial" charset="0"/>
            </a:endParaRPr>
          </a:p>
        </p:txBody>
      </p:sp>
      <p:sp>
        <p:nvSpPr>
          <p:cNvPr id="23556" name="Rectangle 2"/>
          <p:cNvSpPr>
            <a:spLocks noChangeArrowheads="1"/>
          </p:cNvSpPr>
          <p:nvPr/>
        </p:nvSpPr>
        <p:spPr bwMode="auto">
          <a:xfrm>
            <a:off x="884238" y="1887538"/>
            <a:ext cx="10589494" cy="1569660"/>
          </a:xfrm>
          <a:prstGeom prst="rect">
            <a:avLst/>
          </a:prstGeom>
          <a:noFill/>
          <a:ln w="9525">
            <a:noFill/>
            <a:miter lim="800000"/>
            <a:headEnd/>
            <a:tailEnd/>
          </a:ln>
        </p:spPr>
        <p:txBody>
          <a:bodyPr wrap="square">
            <a:spAutoFit/>
          </a:bodyPr>
          <a:lstStyle/>
          <a:p>
            <a:r>
              <a:rPr lang="de-CH" sz="2400" dirty="0"/>
              <a:t>Die BNI-Mitglieder vernetzen sich wöchentlich in einem von über 11.600 Unternehmerteam-Meetings, die auf der ganzen Welt stattfinden. Die bewährte strukturierte Tagesordnung ist darauf ausgerichtet, starke</a:t>
            </a:r>
            <a:r>
              <a:rPr lang="de-CH" sz="2400" dirty="0">
                <a:solidFill>
                  <a:srgbClr val="70FD4F"/>
                </a:solidFill>
              </a:rPr>
              <a:t> </a:t>
            </a:r>
            <a:r>
              <a:rPr lang="de-CH" sz="2400" dirty="0"/>
              <a:t>Beziehungen aufzubauen, die zu Empfehlungen führen.  </a:t>
            </a:r>
          </a:p>
        </p:txBody>
      </p:sp>
      <p:pic>
        <p:nvPicPr>
          <p:cNvPr id="23557" name="Picture 7"/>
          <p:cNvPicPr>
            <a:picLocks noChangeAspect="1"/>
          </p:cNvPicPr>
          <p:nvPr/>
        </p:nvPicPr>
        <p:blipFill>
          <a:blip r:embed="rId2"/>
          <a:srcRect r="8994"/>
          <a:stretch>
            <a:fillRect/>
          </a:stretch>
        </p:blipFill>
        <p:spPr bwMode="auto">
          <a:xfrm>
            <a:off x="6489700" y="3824288"/>
            <a:ext cx="3436938" cy="2763837"/>
          </a:xfrm>
          <a:prstGeom prst="rect">
            <a:avLst/>
          </a:prstGeom>
          <a:noFill/>
          <a:ln w="9525">
            <a:noFill/>
            <a:miter lim="800000"/>
            <a:headEnd/>
            <a:tailEnd/>
          </a:ln>
        </p:spPr>
      </p:pic>
      <p:pic>
        <p:nvPicPr>
          <p:cNvPr id="23558" name="Picture 8"/>
          <p:cNvPicPr>
            <a:picLocks noChangeAspect="1"/>
          </p:cNvPicPr>
          <p:nvPr/>
        </p:nvPicPr>
        <p:blipFill>
          <a:blip r:embed="rId3"/>
          <a:srcRect/>
          <a:stretch>
            <a:fillRect/>
          </a:stretch>
        </p:blipFill>
        <p:spPr bwMode="auto">
          <a:xfrm>
            <a:off x="1947863" y="3824288"/>
            <a:ext cx="3263900" cy="276383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0" y="311648"/>
            <a:ext cx="12192000" cy="1055687"/>
          </a:xfrm>
        </p:spPr>
        <p:txBody>
          <a:bodyPr>
            <a:noAutofit/>
          </a:bodyPr>
          <a:lstStyle/>
          <a:p>
            <a:pPr eaLnBrk="1" hangingPunct="1"/>
            <a:r>
              <a:rPr lang="de-CH" dirty="0">
                <a:latin typeface="Arial" charset="0"/>
                <a:cs typeface="Arial" charset="0"/>
              </a:rPr>
              <a:t>Große </a:t>
            </a:r>
            <a:r>
              <a:rPr lang="de-CH" dirty="0">
                <a:solidFill>
                  <a:schemeClr val="tx1"/>
                </a:solidFill>
                <a:latin typeface="Arial" charset="0"/>
                <a:cs typeface="Arial" charset="0"/>
              </a:rPr>
              <a:t>und</a:t>
            </a:r>
            <a:r>
              <a:rPr lang="de-CH" dirty="0">
                <a:latin typeface="Arial" charset="0"/>
                <a:cs typeface="Arial" charset="0"/>
              </a:rPr>
              <a:t> kleine Unternehmen vertrauen darauf, durch BNI neue Einnahmequellen zu erschließen</a:t>
            </a:r>
          </a:p>
        </p:txBody>
      </p:sp>
      <p:sp>
        <p:nvSpPr>
          <p:cNvPr id="24588" name="TextBox 13"/>
          <p:cNvSpPr txBox="1">
            <a:spLocks noChangeArrowheads="1"/>
          </p:cNvSpPr>
          <p:nvPr/>
        </p:nvSpPr>
        <p:spPr bwMode="auto">
          <a:xfrm>
            <a:off x="3940708" y="2031235"/>
            <a:ext cx="2646222" cy="3354765"/>
          </a:xfrm>
          <a:prstGeom prst="rect">
            <a:avLst/>
          </a:prstGeom>
          <a:noFill/>
          <a:ln w="9525">
            <a:noFill/>
            <a:miter lim="800000"/>
            <a:headEnd/>
            <a:tailEnd/>
          </a:ln>
        </p:spPr>
        <p:txBody>
          <a:bodyPr wrap="square">
            <a:spAutoFit/>
          </a:bodyPr>
          <a:lstStyle/>
          <a:p>
            <a:pPr algn="r">
              <a:spcAft>
                <a:spcPts val="300"/>
              </a:spcAft>
            </a:pPr>
            <a:r>
              <a:rPr lang="de-CH" sz="1400" dirty="0"/>
              <a:t>Architektur &amp; Haus &amp; Garten</a:t>
            </a:r>
          </a:p>
          <a:p>
            <a:pPr algn="r">
              <a:spcAft>
                <a:spcPts val="300"/>
              </a:spcAft>
            </a:pPr>
            <a:r>
              <a:rPr lang="de-CH" sz="1400" dirty="0"/>
              <a:t>Auto &amp; Motorrad</a:t>
            </a:r>
          </a:p>
          <a:p>
            <a:pPr algn="r">
              <a:spcAft>
                <a:spcPts val="300"/>
              </a:spcAft>
            </a:pPr>
            <a:r>
              <a:rPr lang="de-CH" sz="1400" dirty="0"/>
              <a:t>Beratung</a:t>
            </a:r>
          </a:p>
          <a:p>
            <a:pPr algn="r">
              <a:spcAft>
                <a:spcPts val="300"/>
              </a:spcAft>
            </a:pPr>
            <a:r>
              <a:rPr lang="de-DE" sz="1400" dirty="0"/>
              <a:t>C</a:t>
            </a:r>
            <a:r>
              <a:rPr lang="de-CH" sz="1400" dirty="0" err="1"/>
              <a:t>omputer</a:t>
            </a:r>
            <a:r>
              <a:rPr lang="de-CH" sz="1400" dirty="0"/>
              <a:t> &amp; Programmierung</a:t>
            </a:r>
          </a:p>
          <a:p>
            <a:pPr algn="r">
              <a:spcAft>
                <a:spcPts val="300"/>
              </a:spcAft>
            </a:pPr>
            <a:r>
              <a:rPr lang="de-CH" sz="1400" dirty="0"/>
              <a:t>Dienstleistungen</a:t>
            </a:r>
          </a:p>
          <a:p>
            <a:pPr algn="r">
              <a:spcAft>
                <a:spcPts val="300"/>
              </a:spcAft>
            </a:pPr>
            <a:r>
              <a:rPr lang="de-DE" sz="1400" dirty="0"/>
              <a:t>E</a:t>
            </a:r>
            <a:r>
              <a:rPr lang="de-CH" sz="1400" dirty="0" err="1"/>
              <a:t>ssen</a:t>
            </a:r>
            <a:r>
              <a:rPr lang="de-CH" sz="1400" dirty="0"/>
              <a:t> &amp; Trinken</a:t>
            </a:r>
          </a:p>
          <a:p>
            <a:pPr algn="r">
              <a:spcAft>
                <a:spcPts val="300"/>
              </a:spcAft>
            </a:pPr>
            <a:r>
              <a:rPr lang="de-CH" sz="1400" dirty="0"/>
              <a:t>Event &amp; Business-Service</a:t>
            </a:r>
          </a:p>
          <a:p>
            <a:pPr algn="r">
              <a:spcAft>
                <a:spcPts val="300"/>
              </a:spcAft>
            </a:pPr>
            <a:r>
              <a:rPr lang="de-CH" sz="1400" dirty="0"/>
              <a:t>Finanzen &amp; Versicherungen</a:t>
            </a:r>
          </a:p>
          <a:p>
            <a:pPr algn="r">
              <a:spcAft>
                <a:spcPts val="300"/>
              </a:spcAft>
            </a:pPr>
            <a:r>
              <a:rPr lang="de-DE" sz="1400" dirty="0"/>
              <a:t>Gesundheit &amp; Wellness</a:t>
            </a:r>
          </a:p>
          <a:p>
            <a:pPr algn="r">
              <a:spcAft>
                <a:spcPts val="300"/>
              </a:spcAft>
            </a:pPr>
            <a:r>
              <a:rPr lang="de-DE" sz="1400" dirty="0"/>
              <a:t>Handel</a:t>
            </a:r>
          </a:p>
          <a:p>
            <a:pPr algn="r">
              <a:spcAft>
                <a:spcPts val="300"/>
              </a:spcAft>
            </a:pPr>
            <a:r>
              <a:rPr lang="de-CH" sz="1400" dirty="0"/>
              <a:t>Handwerk</a:t>
            </a:r>
          </a:p>
          <a:p>
            <a:pPr algn="r">
              <a:spcAft>
                <a:spcPts val="300"/>
              </a:spcAft>
            </a:pPr>
            <a:r>
              <a:rPr lang="de-CH" sz="1400" dirty="0"/>
              <a:t>Immobilienservices</a:t>
            </a:r>
          </a:p>
          <a:p>
            <a:pPr algn="r">
              <a:spcAft>
                <a:spcPts val="300"/>
              </a:spcAft>
            </a:pPr>
            <a:r>
              <a:rPr lang="de-CH" sz="1400" dirty="0"/>
              <a:t>Industrie</a:t>
            </a:r>
          </a:p>
        </p:txBody>
      </p:sp>
      <p:sp>
        <p:nvSpPr>
          <p:cNvPr id="24604" name="TextBox 35"/>
          <p:cNvSpPr txBox="1">
            <a:spLocks noChangeArrowheads="1"/>
          </p:cNvSpPr>
          <p:nvPr/>
        </p:nvSpPr>
        <p:spPr bwMode="auto">
          <a:xfrm>
            <a:off x="263525" y="1797346"/>
            <a:ext cx="3271838" cy="3693319"/>
          </a:xfrm>
          <a:prstGeom prst="rect">
            <a:avLst/>
          </a:prstGeom>
          <a:noFill/>
          <a:ln w="9525">
            <a:noFill/>
            <a:miter lim="800000"/>
            <a:headEnd/>
            <a:tailEnd/>
          </a:ln>
        </p:spPr>
        <p:txBody>
          <a:bodyPr wrap="square">
            <a:spAutoFit/>
          </a:bodyPr>
          <a:lstStyle/>
          <a:p>
            <a:r>
              <a:rPr lang="de-CH" b="1" dirty="0"/>
              <a:t>Unternehmen jeder Art und Größe werden Mitglied bei BNI, um mehr Geschäft und langjährige Kunden-beziehungen zu generieren.</a:t>
            </a:r>
          </a:p>
          <a:p>
            <a:endParaRPr lang="de-CH" b="1" dirty="0"/>
          </a:p>
          <a:p>
            <a:r>
              <a:rPr lang="de-CH" b="1" dirty="0"/>
              <a:t>BNI-Mitglieder geniessen in ihrem Unternehmerteam Fachgebietsexklusivität.</a:t>
            </a:r>
          </a:p>
          <a:p>
            <a:endParaRPr lang="de-CH" b="1" dirty="0"/>
          </a:p>
          <a:p>
            <a:r>
              <a:rPr lang="de-CH" b="1" dirty="0"/>
              <a:t>Die Fachgebietsexklusivität bietet den Mitgliedern ein wettbewerbsfreies Umfeld.</a:t>
            </a:r>
          </a:p>
        </p:txBody>
      </p:sp>
      <p:pic>
        <p:nvPicPr>
          <p:cNvPr id="2" name="Grafik 1">
            <a:extLst>
              <a:ext uri="{FF2B5EF4-FFF2-40B4-BE49-F238E27FC236}">
                <a16:creationId xmlns:a16="http://schemas.microsoft.com/office/drawing/2014/main" id="{67AE4213-9904-4DAC-9440-E00EF412E99E}"/>
              </a:ext>
            </a:extLst>
          </p:cNvPr>
          <p:cNvPicPr>
            <a:picLocks noChangeAspect="1"/>
          </p:cNvPicPr>
          <p:nvPr/>
        </p:nvPicPr>
        <p:blipFill>
          <a:blip r:embed="rId2"/>
          <a:stretch>
            <a:fillRect/>
          </a:stretch>
        </p:blipFill>
        <p:spPr>
          <a:xfrm>
            <a:off x="6636031" y="2372670"/>
            <a:ext cx="2597121" cy="2414225"/>
          </a:xfrm>
          <a:prstGeom prst="rect">
            <a:avLst/>
          </a:prstGeom>
        </p:spPr>
      </p:pic>
      <p:sp>
        <p:nvSpPr>
          <p:cNvPr id="33" name="TextBox 13">
            <a:extLst>
              <a:ext uri="{FF2B5EF4-FFF2-40B4-BE49-F238E27FC236}">
                <a16:creationId xmlns:a16="http://schemas.microsoft.com/office/drawing/2014/main" id="{0103DE52-F7F8-45E0-A785-C5AF523C8CEA}"/>
              </a:ext>
            </a:extLst>
          </p:cNvPr>
          <p:cNvSpPr txBox="1">
            <a:spLocks noChangeArrowheads="1"/>
          </p:cNvSpPr>
          <p:nvPr/>
        </p:nvSpPr>
        <p:spPr bwMode="auto">
          <a:xfrm>
            <a:off x="9282253" y="2031235"/>
            <a:ext cx="2646222" cy="3354765"/>
          </a:xfrm>
          <a:prstGeom prst="rect">
            <a:avLst/>
          </a:prstGeom>
          <a:noFill/>
          <a:ln w="9525">
            <a:noFill/>
            <a:miter lim="800000"/>
            <a:headEnd/>
            <a:tailEnd/>
          </a:ln>
        </p:spPr>
        <p:txBody>
          <a:bodyPr wrap="square">
            <a:spAutoFit/>
          </a:bodyPr>
          <a:lstStyle/>
          <a:p>
            <a:pPr>
              <a:spcAft>
                <a:spcPts val="300"/>
              </a:spcAft>
            </a:pPr>
            <a:r>
              <a:rPr lang="de-CH" sz="1400" dirty="0"/>
              <a:t>Kunst &amp; Unterhaltung</a:t>
            </a:r>
          </a:p>
          <a:p>
            <a:pPr>
              <a:spcAft>
                <a:spcPts val="300"/>
              </a:spcAft>
            </a:pPr>
            <a:r>
              <a:rPr lang="de-CH" sz="1400" dirty="0"/>
              <a:t>Landwirtschaft</a:t>
            </a:r>
          </a:p>
          <a:p>
            <a:pPr>
              <a:spcAft>
                <a:spcPts val="300"/>
              </a:spcAft>
            </a:pPr>
            <a:r>
              <a:rPr lang="de-CH" sz="1400" dirty="0"/>
              <a:t>Organisation &amp; Sonstiges</a:t>
            </a:r>
          </a:p>
          <a:p>
            <a:pPr>
              <a:spcAft>
                <a:spcPts val="300"/>
              </a:spcAft>
            </a:pPr>
            <a:r>
              <a:rPr lang="de-CH" sz="1400" dirty="0"/>
              <a:t>Personal</a:t>
            </a:r>
          </a:p>
          <a:p>
            <a:pPr>
              <a:spcAft>
                <a:spcPts val="300"/>
              </a:spcAft>
            </a:pPr>
            <a:r>
              <a:rPr lang="de-CH" sz="1400" dirty="0"/>
              <a:t>Recht &amp; Steuer</a:t>
            </a:r>
          </a:p>
          <a:p>
            <a:pPr>
              <a:spcAft>
                <a:spcPts val="300"/>
              </a:spcAft>
            </a:pPr>
            <a:r>
              <a:rPr lang="de-CH" sz="1400" dirty="0"/>
              <a:t>Reisen</a:t>
            </a:r>
          </a:p>
          <a:p>
            <a:pPr>
              <a:spcAft>
                <a:spcPts val="300"/>
              </a:spcAft>
            </a:pPr>
            <a:r>
              <a:rPr lang="de-CH" sz="1400" dirty="0"/>
              <a:t>Sicherheit</a:t>
            </a:r>
          </a:p>
          <a:p>
            <a:pPr>
              <a:spcAft>
                <a:spcPts val="300"/>
              </a:spcAft>
            </a:pPr>
            <a:r>
              <a:rPr lang="de-DE" sz="1400" dirty="0"/>
              <a:t>Sport &amp; Freizeit</a:t>
            </a:r>
          </a:p>
          <a:p>
            <a:pPr>
              <a:spcAft>
                <a:spcPts val="300"/>
              </a:spcAft>
            </a:pPr>
            <a:r>
              <a:rPr lang="de-CH" sz="1400" dirty="0"/>
              <a:t>Telekommunikation</a:t>
            </a:r>
          </a:p>
          <a:p>
            <a:pPr>
              <a:spcAft>
                <a:spcPts val="300"/>
              </a:spcAft>
            </a:pPr>
            <a:r>
              <a:rPr lang="de-CH" sz="1400" dirty="0"/>
              <a:t>Tiere</a:t>
            </a:r>
          </a:p>
          <a:p>
            <a:pPr>
              <a:spcAft>
                <a:spcPts val="300"/>
              </a:spcAft>
            </a:pPr>
            <a:r>
              <a:rPr lang="de-CH" sz="1400" dirty="0"/>
              <a:t>Training &amp; Coaching</a:t>
            </a:r>
          </a:p>
          <a:p>
            <a:pPr>
              <a:spcAft>
                <a:spcPts val="300"/>
              </a:spcAft>
            </a:pPr>
            <a:r>
              <a:rPr lang="de-CH" sz="1400" dirty="0"/>
              <a:t>Transport &amp; Versand</a:t>
            </a:r>
          </a:p>
          <a:p>
            <a:pPr>
              <a:spcAft>
                <a:spcPts val="300"/>
              </a:spcAft>
            </a:pPr>
            <a:r>
              <a:rPr lang="de-CH" sz="1400" dirty="0"/>
              <a:t>Werbung &amp; Marketing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511175" y="231775"/>
            <a:ext cx="11169650" cy="1055688"/>
          </a:xfrm>
          <a:prstGeom prst="rect">
            <a:avLst/>
          </a:prstGeom>
          <a:noFill/>
          <a:ln w="9525">
            <a:noFill/>
            <a:miter lim="800000"/>
            <a:headEnd/>
            <a:tailEnd/>
          </a:ln>
        </p:spPr>
        <p:txBody>
          <a:bodyPr/>
          <a:lstStyle/>
          <a:p>
            <a:pPr algn="ctr">
              <a:lnSpc>
                <a:spcPct val="90000"/>
              </a:lnSpc>
            </a:pPr>
            <a:r>
              <a:rPr lang="de-CH" sz="4000" b="1"/>
              <a:t>Netzwerken ist das Fundament für Wachstum</a:t>
            </a:r>
          </a:p>
        </p:txBody>
      </p:sp>
      <p:sp>
        <p:nvSpPr>
          <p:cNvPr id="25602" name="TextBox 3"/>
          <p:cNvSpPr txBox="1">
            <a:spLocks noChangeArrowheads="1"/>
          </p:cNvSpPr>
          <p:nvPr/>
        </p:nvSpPr>
        <p:spPr bwMode="auto">
          <a:xfrm>
            <a:off x="1217613" y="4814888"/>
            <a:ext cx="9986962" cy="1569660"/>
          </a:xfrm>
          <a:prstGeom prst="rect">
            <a:avLst/>
          </a:prstGeom>
          <a:noFill/>
          <a:ln w="9525">
            <a:noFill/>
            <a:miter lim="800000"/>
            <a:headEnd/>
            <a:tailEnd/>
          </a:ln>
        </p:spPr>
        <p:txBody>
          <a:bodyPr wrap="square">
            <a:spAutoFit/>
          </a:bodyPr>
          <a:lstStyle/>
          <a:p>
            <a:r>
              <a:rPr lang="de-CH" sz="2400" dirty="0"/>
              <a:t>In einer globalen Studie erklärten über 90 % der Unternehmer/innen, dass Netzwerken zu ihrem Erfolg beigetragen hat.* Netzwerken hat sich als eine der effektivsten Möglichkeiten erwiesen, um Empfehlungen und Umsatzwachstum zu generieren.</a:t>
            </a:r>
          </a:p>
        </p:txBody>
      </p:sp>
      <p:sp>
        <p:nvSpPr>
          <p:cNvPr id="25603" name="TextBox 4"/>
          <p:cNvSpPr txBox="1">
            <a:spLocks noChangeArrowheads="1"/>
          </p:cNvSpPr>
          <p:nvPr/>
        </p:nvSpPr>
        <p:spPr bwMode="auto">
          <a:xfrm>
            <a:off x="1266825" y="6626225"/>
            <a:ext cx="2387600" cy="228600"/>
          </a:xfrm>
          <a:prstGeom prst="rect">
            <a:avLst/>
          </a:prstGeom>
          <a:noFill/>
          <a:ln w="9525">
            <a:noFill/>
            <a:miter lim="800000"/>
            <a:headEnd/>
            <a:tailEnd/>
          </a:ln>
        </p:spPr>
        <p:txBody>
          <a:bodyPr wrap="none">
            <a:spAutoFit/>
          </a:bodyPr>
          <a:lstStyle/>
          <a:p>
            <a:r>
              <a:rPr lang="de-CH" sz="900"/>
              <a:t>*Globale Studie 12.424 Unternehmensleiter</a:t>
            </a:r>
          </a:p>
        </p:txBody>
      </p:sp>
      <p:sp>
        <p:nvSpPr>
          <p:cNvPr id="6" name="Arrow: Up 5"/>
          <p:cNvSpPr/>
          <p:nvPr/>
        </p:nvSpPr>
        <p:spPr>
          <a:xfrm>
            <a:off x="8470900" y="3282950"/>
            <a:ext cx="417513" cy="45243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Arrow: Up 6"/>
          <p:cNvSpPr/>
          <p:nvPr/>
        </p:nvSpPr>
        <p:spPr>
          <a:xfrm>
            <a:off x="8470900" y="2060575"/>
            <a:ext cx="417513" cy="45085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5606" name="Picture 7" descr="A picture containing knife, drawing&#10;&#10;Description automatically generated"/>
          <p:cNvPicPr>
            <a:picLocks noChangeAspect="1"/>
          </p:cNvPicPr>
          <p:nvPr/>
        </p:nvPicPr>
        <p:blipFill>
          <a:blip r:embed="rId2"/>
          <a:srcRect/>
          <a:stretch>
            <a:fillRect/>
          </a:stretch>
        </p:blipFill>
        <p:spPr bwMode="auto">
          <a:xfrm>
            <a:off x="1217613" y="1412875"/>
            <a:ext cx="5759450" cy="3021013"/>
          </a:xfrm>
          <a:prstGeom prst="rect">
            <a:avLst/>
          </a:prstGeom>
          <a:noFill/>
          <a:ln w="9525">
            <a:noFill/>
            <a:miter lim="800000"/>
            <a:headEnd/>
            <a:tailEnd/>
          </a:ln>
        </p:spPr>
      </p:pic>
      <p:sp>
        <p:nvSpPr>
          <p:cNvPr id="25607" name="TextBox 8"/>
          <p:cNvSpPr txBox="1">
            <a:spLocks noChangeArrowheads="1"/>
          </p:cNvSpPr>
          <p:nvPr/>
        </p:nvSpPr>
        <p:spPr bwMode="auto">
          <a:xfrm flipH="1">
            <a:off x="7253288" y="915988"/>
            <a:ext cx="4743450" cy="3617401"/>
          </a:xfrm>
          <a:prstGeom prst="rect">
            <a:avLst/>
          </a:prstGeom>
          <a:noFill/>
          <a:ln w="9525">
            <a:noFill/>
            <a:miter lim="800000"/>
            <a:headEnd/>
            <a:tailEnd/>
          </a:ln>
        </p:spPr>
        <p:txBody>
          <a:bodyPr>
            <a:spAutoFit/>
          </a:bodyPr>
          <a:lstStyle/>
          <a:p>
            <a:pPr>
              <a:lnSpc>
                <a:spcPct val="150000"/>
              </a:lnSpc>
            </a:pPr>
            <a:r>
              <a:rPr lang="de-CH" sz="5000" b="1" dirty="0">
                <a:solidFill>
                  <a:srgbClr val="595959"/>
                </a:solidFill>
              </a:rPr>
              <a:t>Wachstum</a:t>
            </a:r>
          </a:p>
          <a:p>
            <a:pPr>
              <a:lnSpc>
                <a:spcPct val="150000"/>
              </a:lnSpc>
              <a:spcBef>
                <a:spcPts val="800"/>
              </a:spcBef>
            </a:pPr>
            <a:r>
              <a:rPr lang="de-CH" sz="5000" b="1" dirty="0">
                <a:solidFill>
                  <a:srgbClr val="595959"/>
                </a:solidFill>
              </a:rPr>
              <a:t>Empfehlungen </a:t>
            </a:r>
          </a:p>
          <a:p>
            <a:pPr>
              <a:lnSpc>
                <a:spcPct val="150000"/>
              </a:lnSpc>
              <a:spcBef>
                <a:spcPts val="800"/>
              </a:spcBef>
            </a:pPr>
            <a:r>
              <a:rPr lang="de-CH" sz="5000" b="1" dirty="0">
                <a:solidFill>
                  <a:srgbClr val="595959"/>
                </a:solidFill>
              </a:rPr>
              <a:t>Netzwerken</a:t>
            </a:r>
          </a:p>
        </p:txBody>
      </p:sp>
    </p:spTree>
  </p:cSld>
  <p:clrMapOvr>
    <a:masterClrMapping/>
  </p:clrMapOvr>
</p:sld>
</file>

<file path=ppt/theme/theme1.xml><?xml version="1.0" encoding="utf-8"?>
<a:theme xmlns:a="http://schemas.openxmlformats.org/drawingml/2006/main" name="Custom Design">
  <a:themeElements>
    <a:clrScheme name="BNI Colors">
      <a:dk1>
        <a:srgbClr val="000000"/>
      </a:dk1>
      <a:lt1>
        <a:srgbClr val="FFFFFF"/>
      </a:lt1>
      <a:dk2>
        <a:srgbClr val="CF2030"/>
      </a:dk2>
      <a:lt2>
        <a:srgbClr val="64666A"/>
      </a:lt2>
      <a:accent1>
        <a:srgbClr val="C8C8C8"/>
      </a:accent1>
      <a:accent2>
        <a:srgbClr val="F3F3F3"/>
      </a:accent2>
      <a:accent3>
        <a:srgbClr val="FFFFFF"/>
      </a:accent3>
      <a:accent4>
        <a:srgbClr val="FFFFFF"/>
      </a:accent4>
      <a:accent5>
        <a:srgbClr val="FFFFFF"/>
      </a:accent5>
      <a:accent6>
        <a:srgbClr val="FFFFFF"/>
      </a:accent6>
      <a:hlink>
        <a:srgbClr val="FFFFFF"/>
      </a:hlink>
      <a:folHlink>
        <a:srgbClr val="FFFF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I PPT Template" id="{A506243F-EDFE-42E5-B171-D81643DB863B}" vid="{EE114906-2E5D-4B27-8D3B-83F3043AB91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I Powerpoint Vorlage 2020.potx" id="{DF348AB8-D31F-47AE-89D5-0FBE486F6C78}" vid="{41AB5183-121D-468C-A5D3-B7DBC882C58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8e6459-10ab-464e-ab5a-bf7953bd9f1d" xsi:nil="true"/>
    <lcf76f155ced4ddcb4097134ff3c332f xmlns="2f8ff823-e22f-46c3-a77c-e09d64dbf89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6225E6A66BDB641973CB8F92F862192" ma:contentTypeVersion="16" ma:contentTypeDescription="Ein neues Dokument erstellen." ma:contentTypeScope="" ma:versionID="fc6e38904fcf0f854fb1773be681009a">
  <xsd:schema xmlns:xsd="http://www.w3.org/2001/XMLSchema" xmlns:xs="http://www.w3.org/2001/XMLSchema" xmlns:p="http://schemas.microsoft.com/office/2006/metadata/properties" xmlns:ns2="2f8ff823-e22f-46c3-a77c-e09d64dbf898" xmlns:ns3="a08e6459-10ab-464e-ab5a-bf7953bd9f1d" targetNamespace="http://schemas.microsoft.com/office/2006/metadata/properties" ma:root="true" ma:fieldsID="77f908ae9c9616b6521f5949e3463726" ns2:_="" ns3:_="">
    <xsd:import namespace="2f8ff823-e22f-46c3-a77c-e09d64dbf898"/>
    <xsd:import namespace="a08e6459-10ab-464e-ab5a-bf7953bd9f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ff823-e22f-46c3-a77c-e09d64dbf8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6f95730d-25e6-4a8e-ac36-46b507678ea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8e6459-10ab-464e-ab5a-bf7953bd9f1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30386fe-0354-47f1-ade0-28519a671624}" ma:internalName="TaxCatchAll" ma:showField="CatchAllData" ma:web="a08e6459-10ab-464e-ab5a-bf7953bd9f1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4FC318-D0C2-4AF1-9764-DFC78D04DBCE}">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26b95923-3559-4bdb-86f4-a99ce6115720"/>
    <ds:schemaRef ds:uri="http://www.w3.org/XML/1998/namespace"/>
    <ds:schemaRef ds:uri="http://purl.org/dc/terms/"/>
    <ds:schemaRef ds:uri="a08e6459-10ab-464e-ab5a-bf7953bd9f1d"/>
    <ds:schemaRef ds:uri="2f8ff823-e22f-46c3-a77c-e09d64dbf898"/>
  </ds:schemaRefs>
</ds:datastoreItem>
</file>

<file path=customXml/itemProps2.xml><?xml version="1.0" encoding="utf-8"?>
<ds:datastoreItem xmlns:ds="http://schemas.openxmlformats.org/officeDocument/2006/customXml" ds:itemID="{35F4E35F-67F1-47C4-92A1-E212EE158C4A}">
  <ds:schemaRefs>
    <ds:schemaRef ds:uri="http://schemas.microsoft.com/sharepoint/v3/contenttype/forms"/>
  </ds:schemaRefs>
</ds:datastoreItem>
</file>

<file path=customXml/itemProps3.xml><?xml version="1.0" encoding="utf-8"?>
<ds:datastoreItem xmlns:ds="http://schemas.openxmlformats.org/officeDocument/2006/customXml" ds:itemID="{BD4F597F-C31D-4C9B-A3A1-0A1124BF9988}"/>
</file>

<file path=docProps/app.xml><?xml version="1.0" encoding="utf-8"?>
<Properties xmlns="http://schemas.openxmlformats.org/officeDocument/2006/extended-properties" xmlns:vt="http://schemas.openxmlformats.org/officeDocument/2006/docPropsVTypes">
  <Template/>
  <TotalTime>0</TotalTime>
  <Words>1642</Words>
  <Application>Microsoft Office PowerPoint</Application>
  <PresentationFormat>Breitbild</PresentationFormat>
  <Paragraphs>278</Paragraphs>
  <Slides>27</Slides>
  <Notes>0</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27</vt:i4>
      </vt:variant>
    </vt:vector>
  </HeadingPairs>
  <TitlesOfParts>
    <vt:vector size="33" baseType="lpstr">
      <vt:lpstr>ＭＳ Ｐゴシック</vt:lpstr>
      <vt:lpstr>PMingLiU</vt:lpstr>
      <vt:lpstr>Arial</vt:lpstr>
      <vt:lpstr>Calibri</vt:lpstr>
      <vt:lpstr>Custom Design</vt:lpstr>
      <vt:lpstr>1_Custom Design</vt:lpstr>
      <vt:lpstr>PowerPoint-Präsentation</vt:lpstr>
      <vt:lpstr>PowerPoint-Präsentation</vt:lpstr>
      <vt:lpstr>Unsere Vision und Mission</vt:lpstr>
      <vt:lpstr>BNI verhilft Unternehmen in über 70 Ländern  zu mehr Geschäftswachstum</vt:lpstr>
      <vt:lpstr>Einfach formuliert:  BNI unterstützt Unternehmenswachstum</vt:lpstr>
      <vt:lpstr>BNI unterstützt über 355.000 Mitglieder  </vt:lpstr>
      <vt:lpstr>Über 11.600 wöchentliche Chapter-Meetings zum Aufbau von starken Beziehungen  </vt:lpstr>
      <vt:lpstr>Große und kleine Unternehmen vertrauen darauf, durch BNI neue Einnahmequellen zu erschließen</vt:lpstr>
      <vt:lpstr>PowerPoint-Präsentation</vt:lpstr>
      <vt:lpstr>Der Gründer</vt:lpstr>
      <vt:lpstr>Unsere Geschichte</vt:lpstr>
      <vt:lpstr>Bereitschaft, erst zu geben,  bevor man etwas erwartet </vt:lpstr>
      <vt:lpstr>Unsere Kernwerte</vt:lpstr>
      <vt:lpstr>Empfehlungen wirken</vt:lpstr>
      <vt:lpstr>Mehr Mitglieder = Mehr Empfehlungen</vt:lpstr>
      <vt:lpstr>Zahlen BNI weltweit</vt:lpstr>
      <vt:lpstr>Zahlen BNI Deutschland</vt:lpstr>
      <vt:lpstr>Zahlen BNI Österreich</vt:lpstr>
      <vt:lpstr>Wichtige Kennzahlen</vt:lpstr>
      <vt:lpstr>Stets mit dem Netzwerk  in Verbindung bleiben</vt:lpstr>
      <vt:lpstr>Globale Mitgliederbetreuung</vt:lpstr>
      <vt:lpstr>Die bewährte Tagesordnung  und die Struktur von BNI bringen Resultate</vt:lpstr>
      <vt:lpstr>Nutzen für Unternehmer/innen</vt:lpstr>
      <vt:lpstr>Vorteile für Unternehmer/innen</vt:lpstr>
      <vt:lpstr>Investition für Unternehmer/innen</vt:lpstr>
      <vt:lpstr>Veranschaulichung der Philosophie  „Wer gibt, gewinnt®“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Sedlmeyer</dc:creator>
  <cp:lastModifiedBy>Robert Nürnberger</cp:lastModifiedBy>
  <cp:revision>170</cp:revision>
  <cp:lastPrinted>2020-07-27T11:37:02Z</cp:lastPrinted>
  <dcterms:created xsi:type="dcterms:W3CDTF">2020-05-11T23:01:06Z</dcterms:created>
  <dcterms:modified xsi:type="dcterms:W3CDTF">2026-01-16T09:57:38Z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0x01010086225E6A66BDB641973CB8F92F862192</vt:lpwstr>
  </property>
  <property fmtid="{D5CDD505-2E9C-101B-9397-08002B2CF9AE}" pid="3" name="Order">
    <vt:r8>172800</vt:r8>
  </property>
  <property fmtid="{D5CDD505-2E9C-101B-9397-08002B2CF9AE}" pid="4" name="MediaServiceImageTags">
    <vt:lpwstr/>
  </property>
</Properties>
</file>